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7" r:id="rId2"/>
    <p:sldId id="386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87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361" r:id="rId52"/>
    <p:sldId id="362" r:id="rId53"/>
    <p:sldId id="363" r:id="rId54"/>
    <p:sldId id="364" r:id="rId55"/>
    <p:sldId id="365" r:id="rId56"/>
    <p:sldId id="366" r:id="rId57"/>
    <p:sldId id="367" r:id="rId58"/>
    <p:sldId id="368" r:id="rId59"/>
    <p:sldId id="369" r:id="rId60"/>
    <p:sldId id="370" r:id="rId61"/>
    <p:sldId id="371" r:id="rId62"/>
    <p:sldId id="372" r:id="rId63"/>
    <p:sldId id="373" r:id="rId64"/>
    <p:sldId id="374" r:id="rId65"/>
    <p:sldId id="388" r:id="rId66"/>
    <p:sldId id="375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311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1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6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6" Type="http://schemas.openxmlformats.org/officeDocument/2006/relationships/image" Target="../media/image68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5" Type="http://schemas.openxmlformats.org/officeDocument/2006/relationships/image" Target="../media/image74.wmf"/><Relationship Id="rId4" Type="http://schemas.openxmlformats.org/officeDocument/2006/relationships/image" Target="../media/image79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4" Type="http://schemas.openxmlformats.org/officeDocument/2006/relationships/image" Target="../media/image83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45.wmf"/><Relationship Id="rId1" Type="http://schemas.openxmlformats.org/officeDocument/2006/relationships/image" Target="../media/image144.wmf"/><Relationship Id="rId4" Type="http://schemas.openxmlformats.org/officeDocument/2006/relationships/image" Target="../media/image14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Relationship Id="rId4" Type="http://schemas.openxmlformats.org/officeDocument/2006/relationships/image" Target="../media/image151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155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2" Type="http://schemas.openxmlformats.org/officeDocument/2006/relationships/image" Target="../media/image144.wmf"/><Relationship Id="rId1" Type="http://schemas.openxmlformats.org/officeDocument/2006/relationships/image" Target="../media/image162.wmf"/><Relationship Id="rId6" Type="http://schemas.openxmlformats.org/officeDocument/2006/relationships/image" Target="../media/image166.wmf"/><Relationship Id="rId5" Type="http://schemas.openxmlformats.org/officeDocument/2006/relationships/image" Target="../media/image165.wmf"/><Relationship Id="rId4" Type="http://schemas.openxmlformats.org/officeDocument/2006/relationships/image" Target="../media/image164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67.wmf"/><Relationship Id="rId6" Type="http://schemas.openxmlformats.org/officeDocument/2006/relationships/image" Target="../media/image146.wmf"/><Relationship Id="rId5" Type="http://schemas.openxmlformats.org/officeDocument/2006/relationships/image" Target="../media/image171.wmf"/><Relationship Id="rId4" Type="http://schemas.openxmlformats.org/officeDocument/2006/relationships/image" Target="../media/image170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wmf"/><Relationship Id="rId1" Type="http://schemas.openxmlformats.org/officeDocument/2006/relationships/image" Target="../media/image172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Relationship Id="rId4" Type="http://schemas.openxmlformats.org/officeDocument/2006/relationships/image" Target="../media/image151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image" Target="../media/image174.wmf"/><Relationship Id="rId6" Type="http://schemas.openxmlformats.org/officeDocument/2006/relationships/image" Target="../media/image179.wmf"/><Relationship Id="rId5" Type="http://schemas.openxmlformats.org/officeDocument/2006/relationships/image" Target="../media/image178.wmf"/><Relationship Id="rId4" Type="http://schemas.openxmlformats.org/officeDocument/2006/relationships/image" Target="../media/image17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97FF0-BC40-4827-A991-9D4E595BAC4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7FA8F-6220-49E9-9CCB-009DB25AF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1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B6A2FAB-6A34-484E-A87F-3F66CF5B6678}" type="slidenum">
              <a:rPr kumimoji="0" lang="en-US" altLang="en-US" sz="1200" smtClean="0"/>
              <a:pPr/>
              <a:t>2</a:t>
            </a:fld>
            <a:endParaRPr kumimoji="0" lang="en-US" altLang="en-US" sz="1200" smtClean="0"/>
          </a:p>
        </p:txBody>
      </p:sp>
      <p:sp>
        <p:nvSpPr>
          <p:cNvPr id="81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14578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2A69D97-44E3-497A-898D-CDFCB5A70EB7}" type="slidenum">
              <a:rPr kumimoji="0" lang="en-US" altLang="en-US" sz="1200" smtClean="0"/>
              <a:pPr/>
              <a:t>14</a:t>
            </a:fld>
            <a:endParaRPr kumimoji="0" lang="en-US" altLang="en-US" sz="1200" smtClean="0"/>
          </a:p>
        </p:txBody>
      </p:sp>
      <p:sp>
        <p:nvSpPr>
          <p:cNvPr id="296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07528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906505B-0112-42B3-BB52-FBB3F5CA0C24}" type="slidenum">
              <a:rPr kumimoji="0" lang="en-US" altLang="en-US" sz="1200" smtClean="0"/>
              <a:pPr/>
              <a:t>15</a:t>
            </a:fld>
            <a:endParaRPr kumimoji="0" lang="en-US" altLang="en-US" sz="1200" smtClean="0"/>
          </a:p>
        </p:txBody>
      </p:sp>
      <p:sp>
        <p:nvSpPr>
          <p:cNvPr id="317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18646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53A6C61-DF9D-4155-9A50-4E9CE19E1F46}" type="slidenum">
              <a:rPr kumimoji="0" lang="en-US" altLang="en-US" sz="1200" smtClean="0"/>
              <a:pPr/>
              <a:t>16</a:t>
            </a:fld>
            <a:endParaRPr kumimoji="0" lang="en-US" altLang="en-US" sz="1200" smtClean="0"/>
          </a:p>
        </p:txBody>
      </p:sp>
      <p:sp>
        <p:nvSpPr>
          <p:cNvPr id="337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04751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2CA3A86-2E82-431F-AE8B-4A37B834AE6E}" type="slidenum">
              <a:rPr kumimoji="0" lang="en-US" altLang="en-US" sz="1200" smtClean="0"/>
              <a:pPr/>
              <a:t>17</a:t>
            </a:fld>
            <a:endParaRPr kumimoji="0" lang="en-US" altLang="en-US" sz="1200" smtClean="0"/>
          </a:p>
        </p:txBody>
      </p:sp>
      <p:sp>
        <p:nvSpPr>
          <p:cNvPr id="358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69784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5AE7978-C5DE-4902-AA41-170514598D12}" type="slidenum">
              <a:rPr kumimoji="0" lang="en-US" altLang="en-US" sz="1200" smtClean="0"/>
              <a:pPr/>
              <a:t>19</a:t>
            </a:fld>
            <a:endParaRPr kumimoji="0" lang="en-US" altLang="en-US" sz="1200" smtClean="0"/>
          </a:p>
        </p:txBody>
      </p:sp>
      <p:sp>
        <p:nvSpPr>
          <p:cNvPr id="389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77752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07ABC5C-7861-443C-BCDD-23CB3595C6F8}" type="slidenum">
              <a:rPr kumimoji="0" lang="en-US" altLang="en-US" sz="1200" smtClean="0"/>
              <a:pPr/>
              <a:t>21</a:t>
            </a:fld>
            <a:endParaRPr kumimoji="0" lang="en-US" altLang="en-US" sz="1200" smtClean="0"/>
          </a:p>
        </p:txBody>
      </p:sp>
      <p:sp>
        <p:nvSpPr>
          <p:cNvPr id="419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11544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76B52A2-5988-4034-ADFA-2C72838CCAB9}" type="slidenum">
              <a:rPr kumimoji="0" lang="en-US" altLang="en-US" sz="1200" smtClean="0"/>
              <a:pPr/>
              <a:t>22</a:t>
            </a:fld>
            <a:endParaRPr kumimoji="0" lang="en-US" altLang="en-US" sz="1200" smtClean="0"/>
          </a:p>
        </p:txBody>
      </p:sp>
      <p:sp>
        <p:nvSpPr>
          <p:cNvPr id="440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50299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D2200C6-5322-4A42-9D28-B5357505BBC2}" type="slidenum">
              <a:rPr kumimoji="0" lang="en-US" altLang="en-US" sz="1200" smtClean="0"/>
              <a:pPr/>
              <a:t>23</a:t>
            </a:fld>
            <a:endParaRPr kumimoji="0" lang="en-US" altLang="en-US" sz="1200" smtClean="0"/>
          </a:p>
        </p:txBody>
      </p:sp>
      <p:sp>
        <p:nvSpPr>
          <p:cNvPr id="460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22813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F565FB1-967B-4FED-A191-0347DA885897}" type="slidenum">
              <a:rPr kumimoji="0" lang="en-US" altLang="en-US" sz="1200" smtClean="0"/>
              <a:pPr/>
              <a:t>26</a:t>
            </a:fld>
            <a:endParaRPr kumimoji="0" lang="en-US" altLang="en-US" sz="1200" smtClean="0"/>
          </a:p>
        </p:txBody>
      </p:sp>
      <p:sp>
        <p:nvSpPr>
          <p:cNvPr id="501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03651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72DE8E9-45DE-48AC-965F-CA76C49D9761}" type="slidenum">
              <a:rPr kumimoji="0" lang="en-US" altLang="en-US" sz="1200" smtClean="0"/>
              <a:pPr/>
              <a:t>27</a:t>
            </a:fld>
            <a:endParaRPr kumimoji="0" lang="en-US" altLang="en-US" sz="1200" smtClean="0"/>
          </a:p>
        </p:txBody>
      </p:sp>
      <p:sp>
        <p:nvSpPr>
          <p:cNvPr id="522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1678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7CA11F1-B73A-4F1E-8C19-A6C6DBF550E7}" type="slidenum">
              <a:rPr kumimoji="0" lang="en-US" altLang="en-US" sz="1200" smtClean="0"/>
              <a:pPr/>
              <a:t>3</a:t>
            </a:fld>
            <a:endParaRPr kumimoji="0" lang="en-US" altLang="en-US" sz="1200" smtClean="0"/>
          </a:p>
        </p:txBody>
      </p:sp>
      <p:sp>
        <p:nvSpPr>
          <p:cNvPr id="102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02663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8B8ADF0-8AD9-407A-8D45-ABC76DDA7E97}" type="slidenum">
              <a:rPr kumimoji="0" lang="en-US" altLang="en-US" sz="1200" smtClean="0"/>
              <a:pPr/>
              <a:t>28</a:t>
            </a:fld>
            <a:endParaRPr kumimoji="0" lang="en-US" altLang="en-US" sz="1200" smtClean="0"/>
          </a:p>
        </p:txBody>
      </p:sp>
      <p:sp>
        <p:nvSpPr>
          <p:cNvPr id="542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91354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C912106-793F-41DE-B612-B4751CC75A3A}" type="slidenum">
              <a:rPr kumimoji="0" lang="en-US" altLang="en-US" sz="1200" smtClean="0"/>
              <a:pPr/>
              <a:t>29</a:t>
            </a:fld>
            <a:endParaRPr kumimoji="0" lang="en-US" altLang="en-US" sz="1200" smtClean="0"/>
          </a:p>
        </p:txBody>
      </p:sp>
      <p:sp>
        <p:nvSpPr>
          <p:cNvPr id="563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17068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D877964-0203-4072-97C9-7502A726CE99}" type="slidenum">
              <a:rPr kumimoji="0" lang="en-US" altLang="en-US" sz="1200" smtClean="0"/>
              <a:pPr/>
              <a:t>30</a:t>
            </a:fld>
            <a:endParaRPr kumimoji="0" lang="en-US" altLang="en-US" sz="1200" smtClean="0"/>
          </a:p>
        </p:txBody>
      </p:sp>
      <p:sp>
        <p:nvSpPr>
          <p:cNvPr id="583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01768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E953EE3-1686-49AF-ABCF-6A4B4CF4654C}" type="slidenum">
              <a:rPr kumimoji="0" lang="en-US" altLang="en-US" sz="1200" smtClean="0"/>
              <a:pPr/>
              <a:t>32</a:t>
            </a:fld>
            <a:endParaRPr kumimoji="0" lang="en-US" altLang="en-US" sz="1200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22852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CBA52A8-0542-4C92-9A85-741B50E7B70B}" type="slidenum">
              <a:rPr kumimoji="0" lang="en-US" altLang="en-US" sz="1200" smtClean="0"/>
              <a:pPr/>
              <a:t>34</a:t>
            </a:fld>
            <a:endParaRPr kumimoji="0" lang="en-US" altLang="en-US" sz="1200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99751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85486A2-5EF4-46F3-B87F-752E0E0E141D}" type="slidenum">
              <a:rPr kumimoji="0" lang="en-US" altLang="en-US" sz="1200" smtClean="0"/>
              <a:pPr/>
              <a:t>36</a:t>
            </a:fld>
            <a:endParaRPr kumimoji="0" lang="en-US" altLang="en-US" sz="1200" smtClean="0"/>
          </a:p>
        </p:txBody>
      </p:sp>
      <p:sp>
        <p:nvSpPr>
          <p:cNvPr id="675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8165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6EAEA9E-94F8-408E-B0B1-276FCFAC76EB}" type="slidenum">
              <a:rPr kumimoji="0" lang="en-US" altLang="en-US" sz="1200" smtClean="0"/>
              <a:pPr/>
              <a:t>37</a:t>
            </a:fld>
            <a:endParaRPr kumimoji="0" lang="en-US" altLang="en-US" sz="1200" smtClean="0"/>
          </a:p>
        </p:txBody>
      </p:sp>
      <p:sp>
        <p:nvSpPr>
          <p:cNvPr id="696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39769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15938F9-9B65-44DA-97AE-561BF3371979}" type="slidenum">
              <a:rPr kumimoji="0" lang="en-US" altLang="en-US" sz="1200" smtClean="0"/>
              <a:pPr/>
              <a:t>38</a:t>
            </a:fld>
            <a:endParaRPr kumimoji="0" lang="en-US" altLang="en-US" sz="1200" smtClean="0"/>
          </a:p>
        </p:txBody>
      </p:sp>
      <p:sp>
        <p:nvSpPr>
          <p:cNvPr id="716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11964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28FBB35-C20D-4399-89BE-251EBC9D3DBC}" type="slidenum">
              <a:rPr kumimoji="0" lang="en-US" altLang="en-US" sz="1200" smtClean="0"/>
              <a:pPr/>
              <a:t>41</a:t>
            </a:fld>
            <a:endParaRPr kumimoji="0" lang="en-US" altLang="en-US" sz="1200" smtClean="0"/>
          </a:p>
        </p:txBody>
      </p:sp>
      <p:sp>
        <p:nvSpPr>
          <p:cNvPr id="757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337370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F1A5F0B-223B-4101-8C27-085BB281511E}" type="slidenum">
              <a:rPr kumimoji="0" lang="en-US" altLang="en-US" sz="1200" smtClean="0"/>
              <a:pPr/>
              <a:t>42</a:t>
            </a:fld>
            <a:endParaRPr kumimoji="0" lang="en-US" altLang="en-US" sz="1200" smtClean="0"/>
          </a:p>
        </p:txBody>
      </p:sp>
      <p:sp>
        <p:nvSpPr>
          <p:cNvPr id="778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13848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772F5A0-89F5-4DFC-99FB-C531D9C17095}" type="slidenum">
              <a:rPr kumimoji="0" lang="en-US" altLang="en-US" sz="1200" smtClean="0"/>
              <a:pPr/>
              <a:t>4</a:t>
            </a:fld>
            <a:endParaRPr kumimoji="0" lang="en-US" altLang="en-US" sz="1200" smtClean="0"/>
          </a:p>
        </p:txBody>
      </p:sp>
      <p:sp>
        <p:nvSpPr>
          <p:cNvPr id="122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04764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909C0B7-C19B-4021-8D4A-6F2FF67BFB08}" type="slidenum">
              <a:rPr kumimoji="0" lang="en-US" altLang="en-US" sz="1200" smtClean="0"/>
              <a:pPr/>
              <a:t>45</a:t>
            </a:fld>
            <a:endParaRPr kumimoji="0" lang="en-US" altLang="en-US" sz="1200" smtClean="0"/>
          </a:p>
        </p:txBody>
      </p:sp>
      <p:sp>
        <p:nvSpPr>
          <p:cNvPr id="808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88395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A2DFF4D-4204-4101-9FA4-12887DA76BE7}" type="slidenum">
              <a:rPr kumimoji="0" lang="en-US" altLang="en-US" sz="1200" smtClean="0"/>
              <a:pPr/>
              <a:t>46</a:t>
            </a:fld>
            <a:endParaRPr kumimoji="0" lang="en-US" altLang="en-US" sz="1200" smtClean="0"/>
          </a:p>
        </p:txBody>
      </p:sp>
      <p:sp>
        <p:nvSpPr>
          <p:cNvPr id="829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14274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73F5192-F12E-4551-9E05-103FD60DA8DA}" type="slidenum">
              <a:rPr kumimoji="0" lang="en-US" altLang="en-US" sz="1200" smtClean="0"/>
              <a:pPr/>
              <a:t>47</a:t>
            </a:fld>
            <a:endParaRPr kumimoji="0" lang="en-US" altLang="en-US" sz="1200" smtClean="0"/>
          </a:p>
        </p:txBody>
      </p:sp>
      <p:sp>
        <p:nvSpPr>
          <p:cNvPr id="849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21379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1144E49-843E-4730-9B2E-F9B0A8C4B27D}" type="slidenum">
              <a:rPr kumimoji="0" lang="en-US" altLang="en-US" sz="1200" smtClean="0"/>
              <a:pPr/>
              <a:t>48</a:t>
            </a:fld>
            <a:endParaRPr kumimoji="0" lang="en-US" altLang="en-US" sz="1200" smtClean="0"/>
          </a:p>
        </p:txBody>
      </p:sp>
      <p:sp>
        <p:nvSpPr>
          <p:cNvPr id="870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38631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EEF5451-571D-4B03-B588-19716F5166D7}" type="slidenum">
              <a:rPr kumimoji="0" lang="en-US" altLang="en-US" sz="1200" smtClean="0"/>
              <a:pPr/>
              <a:t>49</a:t>
            </a:fld>
            <a:endParaRPr kumimoji="0" lang="en-US" altLang="en-US" sz="1200" smtClean="0"/>
          </a:p>
        </p:txBody>
      </p:sp>
      <p:sp>
        <p:nvSpPr>
          <p:cNvPr id="890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760947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26A41C3-C8D0-4F4D-B3B1-4C7481D5B452}" type="slidenum">
              <a:rPr kumimoji="0" lang="en-US" altLang="en-US" sz="1200" smtClean="0"/>
              <a:pPr/>
              <a:t>50</a:t>
            </a:fld>
            <a:endParaRPr kumimoji="0" lang="en-US" altLang="en-US" sz="1200" smtClean="0"/>
          </a:p>
        </p:txBody>
      </p:sp>
      <p:sp>
        <p:nvSpPr>
          <p:cNvPr id="9113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552182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7F130DA-0ADE-403D-8923-421319DFDB05}" type="slidenum">
              <a:rPr kumimoji="0" lang="en-US" altLang="en-US" sz="1200" smtClean="0"/>
              <a:pPr/>
              <a:t>51</a:t>
            </a:fld>
            <a:endParaRPr kumimoji="0" lang="en-US" altLang="en-US" sz="1200" smtClean="0"/>
          </a:p>
        </p:txBody>
      </p:sp>
      <p:sp>
        <p:nvSpPr>
          <p:cNvPr id="931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212683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2FBE81F-D31D-42C3-A1BB-3EDFFDB4439A}" type="slidenum">
              <a:rPr kumimoji="0" lang="en-US" altLang="en-US" sz="1200" smtClean="0"/>
              <a:pPr/>
              <a:t>53</a:t>
            </a:fld>
            <a:endParaRPr kumimoji="0" lang="en-US" altLang="en-US" sz="1200" smtClean="0"/>
          </a:p>
        </p:txBody>
      </p:sp>
      <p:sp>
        <p:nvSpPr>
          <p:cNvPr id="962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176288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ECE4699-FF88-44FC-8C91-B2AF99527AB7}" type="slidenum">
              <a:rPr kumimoji="0" lang="en-US" altLang="en-US" sz="1200" smtClean="0"/>
              <a:pPr/>
              <a:t>54</a:t>
            </a:fld>
            <a:endParaRPr kumimoji="0" lang="en-US" altLang="en-US" sz="1200" smtClean="0"/>
          </a:p>
        </p:txBody>
      </p:sp>
      <p:sp>
        <p:nvSpPr>
          <p:cNvPr id="983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43525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8D174B8-A2BA-4804-BE74-0ABBDC80B7D4}" type="slidenum">
              <a:rPr kumimoji="0" lang="en-US" altLang="en-US" sz="1200" smtClean="0"/>
              <a:pPr/>
              <a:t>55</a:t>
            </a:fld>
            <a:endParaRPr kumimoji="0" lang="en-US" altLang="en-US" sz="1200" smtClean="0"/>
          </a:p>
        </p:txBody>
      </p:sp>
      <p:sp>
        <p:nvSpPr>
          <p:cNvPr id="1003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33080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6D5C152-557E-4FD2-A60E-843542C73674}" type="slidenum">
              <a:rPr kumimoji="0" lang="en-US" altLang="en-US" sz="1200" smtClean="0"/>
              <a:pPr/>
              <a:t>6</a:t>
            </a:fld>
            <a:endParaRPr kumimoji="0" lang="en-US" altLang="en-US" sz="1200" smtClean="0"/>
          </a:p>
        </p:txBody>
      </p:sp>
      <p:sp>
        <p:nvSpPr>
          <p:cNvPr id="153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579097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0513367-2DB7-414E-969F-2F029FE90234}" type="slidenum">
              <a:rPr kumimoji="0" lang="en-US" altLang="en-US" sz="1200" smtClean="0"/>
              <a:pPr/>
              <a:t>56</a:t>
            </a:fld>
            <a:endParaRPr kumimoji="0" lang="en-US" altLang="en-US" sz="1200" smtClean="0"/>
          </a:p>
        </p:txBody>
      </p:sp>
      <p:sp>
        <p:nvSpPr>
          <p:cNvPr id="1024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388520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2F256CA-A061-4105-9554-F7BFCFFA5B9A}" type="slidenum">
              <a:rPr kumimoji="0" lang="en-US" altLang="en-US" sz="1200" smtClean="0"/>
              <a:pPr/>
              <a:t>57</a:t>
            </a:fld>
            <a:endParaRPr kumimoji="0" lang="en-US" altLang="en-US" sz="1200" smtClean="0"/>
          </a:p>
        </p:txBody>
      </p:sp>
      <p:sp>
        <p:nvSpPr>
          <p:cNvPr id="1044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572792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262B7A3-9326-4C82-AF1D-3967BE8CE292}" type="slidenum">
              <a:rPr kumimoji="0" lang="en-US" altLang="en-US" sz="1200" smtClean="0"/>
              <a:pPr/>
              <a:t>58</a:t>
            </a:fld>
            <a:endParaRPr kumimoji="0" lang="en-US" altLang="en-US" sz="1200" smtClean="0"/>
          </a:p>
        </p:txBody>
      </p:sp>
      <p:sp>
        <p:nvSpPr>
          <p:cNvPr id="1064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549582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D102D29-0758-43BB-8DBA-8098D4D2FC9C}" type="slidenum">
              <a:rPr kumimoji="0" lang="en-US" altLang="en-US" sz="1200" smtClean="0"/>
              <a:pPr/>
              <a:t>59</a:t>
            </a:fld>
            <a:endParaRPr kumimoji="0" lang="en-US" altLang="en-US" sz="1200" smtClean="0"/>
          </a:p>
        </p:txBody>
      </p:sp>
      <p:sp>
        <p:nvSpPr>
          <p:cNvPr id="1085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53988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898ADC7-1D78-49F1-80E0-E90120A536A6}" type="slidenum">
              <a:rPr kumimoji="0" lang="en-US" altLang="en-US" sz="1200" smtClean="0"/>
              <a:pPr/>
              <a:t>60</a:t>
            </a:fld>
            <a:endParaRPr kumimoji="0" lang="en-US" altLang="en-US" sz="1200" smtClean="0"/>
          </a:p>
        </p:txBody>
      </p:sp>
      <p:sp>
        <p:nvSpPr>
          <p:cNvPr id="1105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841401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3415A5F-3357-469F-82D2-13089962917A}" type="slidenum">
              <a:rPr kumimoji="0" lang="en-US" altLang="en-US" sz="1200" smtClean="0"/>
              <a:pPr/>
              <a:t>61</a:t>
            </a:fld>
            <a:endParaRPr kumimoji="0" lang="en-US" altLang="en-US" sz="1200" smtClean="0"/>
          </a:p>
        </p:txBody>
      </p:sp>
      <p:sp>
        <p:nvSpPr>
          <p:cNvPr id="1126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098686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E587097-C8A8-4831-A086-8BC71FD93A6B}" type="slidenum">
              <a:rPr kumimoji="0" lang="en-US" altLang="en-US" sz="1200" smtClean="0"/>
              <a:pPr/>
              <a:t>62</a:t>
            </a:fld>
            <a:endParaRPr kumimoji="0" lang="en-US" altLang="en-US" sz="1200" smtClean="0"/>
          </a:p>
        </p:txBody>
      </p:sp>
      <p:sp>
        <p:nvSpPr>
          <p:cNvPr id="1146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534845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D4BD2BD-2E2E-4CA0-8265-96844A3EA7FC}" type="slidenum">
              <a:rPr kumimoji="0" lang="en-US" altLang="en-US" sz="1200" smtClean="0"/>
              <a:pPr/>
              <a:t>63</a:t>
            </a:fld>
            <a:endParaRPr kumimoji="0" lang="en-US" altLang="en-US" sz="1200" smtClean="0"/>
          </a:p>
        </p:txBody>
      </p:sp>
      <p:sp>
        <p:nvSpPr>
          <p:cNvPr id="11673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168529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0FA126A-4F8C-4F6F-A9AA-B6E486E05609}" type="slidenum">
              <a:rPr kumimoji="0" lang="en-US" altLang="en-US" sz="1200" smtClean="0"/>
              <a:pPr/>
              <a:t>64</a:t>
            </a:fld>
            <a:endParaRPr kumimoji="0" lang="en-US" altLang="en-US" sz="1200" smtClean="0"/>
          </a:p>
        </p:txBody>
      </p:sp>
      <p:sp>
        <p:nvSpPr>
          <p:cNvPr id="1187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51970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74E9E99-3D78-48CC-9E16-F00858422362}" type="slidenum">
              <a:rPr kumimoji="0" lang="en-US" altLang="en-US" sz="1200" smtClean="0"/>
              <a:pPr/>
              <a:t>7</a:t>
            </a:fld>
            <a:endParaRPr kumimoji="0" lang="en-US" altLang="en-US" sz="1200" smtClean="0"/>
          </a:p>
        </p:txBody>
      </p:sp>
      <p:sp>
        <p:nvSpPr>
          <p:cNvPr id="174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87794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2CB8ADB-126A-4942-B6BF-C60ECFBEEDEA}" type="slidenum">
              <a:rPr kumimoji="0" lang="en-US" altLang="en-US" sz="1200" smtClean="0"/>
              <a:pPr/>
              <a:t>10</a:t>
            </a:fld>
            <a:endParaRPr kumimoji="0" lang="en-US" altLang="en-US" sz="1200" smtClean="0"/>
          </a:p>
        </p:txBody>
      </p:sp>
      <p:sp>
        <p:nvSpPr>
          <p:cNvPr id="215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67455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9A91D0F-6BC3-4945-BC69-BC0ECD9F4F10}" type="slidenum">
              <a:rPr kumimoji="0" lang="en-US" altLang="en-US" sz="1200" smtClean="0"/>
              <a:pPr/>
              <a:t>11</a:t>
            </a:fld>
            <a:endParaRPr kumimoji="0" lang="en-US" altLang="en-US" sz="1200" smtClean="0"/>
          </a:p>
        </p:txBody>
      </p:sp>
      <p:sp>
        <p:nvSpPr>
          <p:cNvPr id="235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94129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5EFC652-9E8A-4A42-B86E-FCFBFC408ADE}" type="slidenum">
              <a:rPr kumimoji="0" lang="en-US" altLang="en-US" sz="1200" smtClean="0"/>
              <a:pPr/>
              <a:t>12</a:t>
            </a:fld>
            <a:endParaRPr kumimoji="0" lang="en-US" altLang="en-US" sz="1200" smtClean="0"/>
          </a:p>
        </p:txBody>
      </p:sp>
      <p:sp>
        <p:nvSpPr>
          <p:cNvPr id="256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80391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713E0EF-C3EC-48DE-88FD-805F98F06562}" type="slidenum">
              <a:rPr kumimoji="0" lang="en-US" altLang="en-US" sz="1200" smtClean="0"/>
              <a:pPr/>
              <a:t>13</a:t>
            </a:fld>
            <a:endParaRPr kumimoji="0" lang="en-US" altLang="en-US" sz="1200" smtClean="0"/>
          </a:p>
        </p:txBody>
      </p:sp>
      <p:sp>
        <p:nvSpPr>
          <p:cNvPr id="276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93440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FE7D6-3556-4AD7-B7DA-A3B7159C5574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38EF2-3B4A-43EB-A07E-4B2FF3B02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52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46D6-41E4-4F00-825E-4DDEF058F248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38EF2-3B4A-43EB-A07E-4B2FF3B02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92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0248-24A6-4F52-BE31-7B3C6AA492F6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38EF2-3B4A-43EB-A07E-4B2FF3B02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34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3875-F278-479A-A9ED-6926CAEEA61D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38EF2-3B4A-43EB-A07E-4B2FF3B02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6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3095-0587-4D57-9BAD-8317DD8D5B63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38EF2-3B4A-43EB-A07E-4B2FF3B02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1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175ED-D2E9-4D76-A3ED-F479A64FCADD}" type="datetime1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38EF2-3B4A-43EB-A07E-4B2FF3B02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7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E177D-C03B-41D9-8CD1-3AB978E7797F}" type="datetime1">
              <a:rPr lang="en-US" smtClean="0"/>
              <a:t>7/20/2023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38EF2-3B4A-43EB-A07E-4B2FF3B02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8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2062D-6AB4-4134-ADAE-A01CF83E7519}" type="datetime1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38EF2-3B4A-43EB-A07E-4B2FF3B02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7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8863-491E-4509-9F7C-5F5A305B278A}" type="datetime1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38EF2-3B4A-43EB-A07E-4B2FF3B02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65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BEAB-886F-4229-8415-5014B55EB690}" type="datetime1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38EF2-3B4A-43EB-A07E-4B2FF3B02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2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51CB0-D881-4A58-A830-0E898FF06DA7}" type="datetime1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38EF2-3B4A-43EB-A07E-4B2FF3B02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64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E5F20-7F92-460A-A34A-4BCD28A7EADE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38EF2-3B4A-43EB-A07E-4B2FF3B02AD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944" y="23813"/>
            <a:ext cx="201005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6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9.wmf"/><Relationship Id="rId4" Type="http://schemas.openxmlformats.org/officeDocument/2006/relationships/image" Target="../media/image40.emf"/><Relationship Id="rId9" Type="http://schemas.openxmlformats.org/officeDocument/2006/relationships/oleObject" Target="../embeddings/oleObject1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46.emf"/><Relationship Id="rId5" Type="http://schemas.openxmlformats.org/officeDocument/2006/relationships/image" Target="../media/image44.wmf"/><Relationship Id="rId10" Type="http://schemas.openxmlformats.org/officeDocument/2006/relationships/image" Target="../media/image45.wmf"/><Relationship Id="rId4" Type="http://schemas.openxmlformats.org/officeDocument/2006/relationships/image" Target="../media/image43.wmf"/><Relationship Id="rId9" Type="http://schemas.openxmlformats.org/officeDocument/2006/relationships/image" Target="../media/image42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4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4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20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5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61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25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0.wmf"/><Relationship Id="rId5" Type="http://schemas.openxmlformats.org/officeDocument/2006/relationships/image" Target="../media/image69.wmf"/><Relationship Id="rId10" Type="http://schemas.openxmlformats.org/officeDocument/2006/relationships/image" Target="../media/image52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28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34.bin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7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2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74.wmf"/><Relationship Id="rId4" Type="http://schemas.openxmlformats.org/officeDocument/2006/relationships/image" Target="../media/image71.wmf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68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74.wmf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77.wmf"/><Relationship Id="rId12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79.wmf"/><Relationship Id="rId5" Type="http://schemas.openxmlformats.org/officeDocument/2006/relationships/image" Target="../media/image76.wmf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78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83.wmf"/><Relationship Id="rId4" Type="http://schemas.openxmlformats.org/officeDocument/2006/relationships/image" Target="../media/image80.wmf"/><Relationship Id="rId9" Type="http://schemas.openxmlformats.org/officeDocument/2006/relationships/oleObject" Target="../embeddings/oleObject4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84.wmf"/><Relationship Id="rId4" Type="http://schemas.openxmlformats.org/officeDocument/2006/relationships/oleObject" Target="../embeddings/oleObject4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46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1.wmf"/><Relationship Id="rId11" Type="http://schemas.openxmlformats.org/officeDocument/2006/relationships/image" Target="../media/image86.wmf"/><Relationship Id="rId5" Type="http://schemas.openxmlformats.org/officeDocument/2006/relationships/image" Target="../media/image90.wmf"/><Relationship Id="rId10" Type="http://schemas.openxmlformats.org/officeDocument/2006/relationships/oleObject" Target="../embeddings/oleObject50.bin"/><Relationship Id="rId4" Type="http://schemas.openxmlformats.org/officeDocument/2006/relationships/image" Target="../media/image89.png"/><Relationship Id="rId9" Type="http://schemas.openxmlformats.org/officeDocument/2006/relationships/oleObject" Target="../embeddings/oleObject49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93.png"/><Relationship Id="rId4" Type="http://schemas.openxmlformats.org/officeDocument/2006/relationships/image" Target="../media/image9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9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52.bin"/><Relationship Id="rId11" Type="http://schemas.openxmlformats.org/officeDocument/2006/relationships/image" Target="../media/image96.wmf"/><Relationship Id="rId5" Type="http://schemas.openxmlformats.org/officeDocument/2006/relationships/image" Target="../media/image98.wmf"/><Relationship Id="rId10" Type="http://schemas.openxmlformats.org/officeDocument/2006/relationships/oleObject" Target="../embeddings/oleObject54.bin"/><Relationship Id="rId4" Type="http://schemas.openxmlformats.org/officeDocument/2006/relationships/image" Target="../media/image97.wmf"/><Relationship Id="rId9" Type="http://schemas.openxmlformats.org/officeDocument/2006/relationships/image" Target="../media/image95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9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102.wmf"/><Relationship Id="rId4" Type="http://schemas.openxmlformats.org/officeDocument/2006/relationships/image" Target="../media/image101.png"/><Relationship Id="rId9" Type="http://schemas.openxmlformats.org/officeDocument/2006/relationships/image" Target="../media/image100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7.wmf"/><Relationship Id="rId5" Type="http://schemas.openxmlformats.org/officeDocument/2006/relationships/image" Target="../media/image106.wmf"/><Relationship Id="rId4" Type="http://schemas.openxmlformats.org/officeDocument/2006/relationships/image" Target="../media/image105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58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109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wmf"/><Relationship Id="rId4" Type="http://schemas.openxmlformats.org/officeDocument/2006/relationships/image" Target="../media/image111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1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7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18.wmf"/><Relationship Id="rId4" Type="http://schemas.openxmlformats.org/officeDocument/2006/relationships/oleObject" Target="../embeddings/oleObject60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wmf"/><Relationship Id="rId5" Type="http://schemas.openxmlformats.org/officeDocument/2006/relationships/image" Target="../media/image123.wmf"/><Relationship Id="rId4" Type="http://schemas.openxmlformats.org/officeDocument/2006/relationships/image" Target="../media/image120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wmf"/><Relationship Id="rId4" Type="http://schemas.openxmlformats.org/officeDocument/2006/relationships/image" Target="../media/image1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wmf"/><Relationship Id="rId5" Type="http://schemas.openxmlformats.org/officeDocument/2006/relationships/image" Target="../media/image136.wmf"/><Relationship Id="rId4" Type="http://schemas.openxmlformats.org/officeDocument/2006/relationships/image" Target="../media/image135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wmf"/><Relationship Id="rId4" Type="http://schemas.openxmlformats.org/officeDocument/2006/relationships/image" Target="../media/image13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w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45.wmf"/><Relationship Id="rId5" Type="http://schemas.openxmlformats.org/officeDocument/2006/relationships/oleObject" Target="../embeddings/oleObject62.bin"/><Relationship Id="rId10" Type="http://schemas.openxmlformats.org/officeDocument/2006/relationships/image" Target="../media/image147.wmf"/><Relationship Id="rId4" Type="http://schemas.openxmlformats.org/officeDocument/2006/relationships/image" Target="../media/image144.wmf"/><Relationship Id="rId9" Type="http://schemas.openxmlformats.org/officeDocument/2006/relationships/oleObject" Target="../embeddings/oleObject64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49.wmf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151.wmf"/><Relationship Id="rId4" Type="http://schemas.openxmlformats.org/officeDocument/2006/relationships/image" Target="../media/image148.wmf"/><Relationship Id="rId9" Type="http://schemas.openxmlformats.org/officeDocument/2006/relationships/oleObject" Target="../embeddings/oleObject68.bin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13" Type="http://schemas.openxmlformats.org/officeDocument/2006/relationships/oleObject" Target="../embeddings/oleObject74.bin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15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53.w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155.wmf"/><Relationship Id="rId4" Type="http://schemas.openxmlformats.org/officeDocument/2006/relationships/image" Target="../media/image152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15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13" Type="http://schemas.openxmlformats.org/officeDocument/2006/relationships/oleObject" Target="../embeddings/oleObject80.bin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12" Type="http://schemas.openxmlformats.org/officeDocument/2006/relationships/image" Target="../media/image16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44.wmf"/><Relationship Id="rId11" Type="http://schemas.openxmlformats.org/officeDocument/2006/relationships/oleObject" Target="../embeddings/oleObject79.bin"/><Relationship Id="rId5" Type="http://schemas.openxmlformats.org/officeDocument/2006/relationships/oleObject" Target="../embeddings/oleObject76.bin"/><Relationship Id="rId10" Type="http://schemas.openxmlformats.org/officeDocument/2006/relationships/image" Target="../media/image164.wmf"/><Relationship Id="rId4" Type="http://schemas.openxmlformats.org/officeDocument/2006/relationships/image" Target="../media/image162.wmf"/><Relationship Id="rId9" Type="http://schemas.openxmlformats.org/officeDocument/2006/relationships/oleObject" Target="../embeddings/oleObject78.bin"/><Relationship Id="rId14" Type="http://schemas.openxmlformats.org/officeDocument/2006/relationships/image" Target="../media/image166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wmf"/><Relationship Id="rId13" Type="http://schemas.openxmlformats.org/officeDocument/2006/relationships/oleObject" Target="../embeddings/oleObject86.bin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17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68.wmf"/><Relationship Id="rId11" Type="http://schemas.openxmlformats.org/officeDocument/2006/relationships/oleObject" Target="../embeddings/oleObject85.bin"/><Relationship Id="rId5" Type="http://schemas.openxmlformats.org/officeDocument/2006/relationships/oleObject" Target="../embeddings/oleObject82.bin"/><Relationship Id="rId10" Type="http://schemas.openxmlformats.org/officeDocument/2006/relationships/image" Target="../media/image170.wmf"/><Relationship Id="rId4" Type="http://schemas.openxmlformats.org/officeDocument/2006/relationships/image" Target="../media/image167.wmf"/><Relationship Id="rId9" Type="http://schemas.openxmlformats.org/officeDocument/2006/relationships/oleObject" Target="../embeddings/oleObject84.bin"/><Relationship Id="rId14" Type="http://schemas.openxmlformats.org/officeDocument/2006/relationships/image" Target="../media/image146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73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172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49.wmf"/><Relationship Id="rId5" Type="http://schemas.openxmlformats.org/officeDocument/2006/relationships/oleObject" Target="../embeddings/oleObject90.bin"/><Relationship Id="rId10" Type="http://schemas.openxmlformats.org/officeDocument/2006/relationships/image" Target="../media/image151.wmf"/><Relationship Id="rId4" Type="http://schemas.openxmlformats.org/officeDocument/2006/relationships/image" Target="../media/image148.wmf"/><Relationship Id="rId9" Type="http://schemas.openxmlformats.org/officeDocument/2006/relationships/oleObject" Target="../embeddings/oleObject92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13" Type="http://schemas.openxmlformats.org/officeDocument/2006/relationships/oleObject" Target="../embeddings/oleObject98.bin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17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75.w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4.bin"/><Relationship Id="rId10" Type="http://schemas.openxmlformats.org/officeDocument/2006/relationships/image" Target="../media/image177.wmf"/><Relationship Id="rId4" Type="http://schemas.openxmlformats.org/officeDocument/2006/relationships/image" Target="../media/image174.wmf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179.w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2535" y="2693482"/>
            <a:ext cx="10107000" cy="2387600"/>
          </a:xfrm>
        </p:spPr>
        <p:txBody>
          <a:bodyPr>
            <a:noAutofit/>
          </a:bodyPr>
          <a:lstStyle/>
          <a:p>
            <a:r>
              <a:rPr lang="en-US" sz="3000" b="1" i="1" dirty="0">
                <a:latin typeface="Cambria" panose="02040503050406030204" pitchFamily="18" charset="0"/>
                <a:ea typeface="Cambria" panose="02040503050406030204" pitchFamily="18" charset="0"/>
              </a:rPr>
              <a:t>Fourier transform of </a:t>
            </a:r>
            <a:r>
              <a:rPr lang="en-US" sz="30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sampled</a:t>
            </a:r>
            <a:r>
              <a:rPr lang="en-US" sz="3000" b="1" i="1" dirty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sz="3000" b="1" i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0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functions </a:t>
            </a:r>
            <a:br>
              <a:rPr lang="en-US" sz="30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0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sz="30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0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&amp;</a:t>
            </a:r>
            <a:br>
              <a:rPr lang="en-US" sz="30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0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sz="30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0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Sampling </a:t>
            </a:r>
            <a:r>
              <a:rPr lang="en-US" sz="3000" b="1" i="1" dirty="0">
                <a:latin typeface="Cambria" panose="02040503050406030204" pitchFamily="18" charset="0"/>
                <a:ea typeface="Cambria" panose="02040503050406030204" pitchFamily="18" charset="0"/>
              </a:rPr>
              <a:t>theorem, </a:t>
            </a:r>
            <a:r>
              <a:rPr lang="en-US" sz="30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Aliasing, Obtaining </a:t>
            </a:r>
            <a:r>
              <a:rPr lang="en-US" sz="3000" b="1" i="1" dirty="0">
                <a:latin typeface="Cambria" panose="02040503050406030204" pitchFamily="18" charset="0"/>
                <a:ea typeface="Cambria" panose="02040503050406030204" pitchFamily="18" charset="0"/>
              </a:rPr>
              <a:t>the DFT from </a:t>
            </a:r>
            <a:r>
              <a:rPr lang="en-US" sz="30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the Continuous </a:t>
            </a:r>
            <a:r>
              <a:rPr lang="en-US" sz="3000" b="1" i="1" dirty="0">
                <a:latin typeface="Cambria" panose="02040503050406030204" pitchFamily="18" charset="0"/>
                <a:ea typeface="Cambria" panose="02040503050406030204" pitchFamily="18" charset="0"/>
              </a:rPr>
              <a:t>Transform of </a:t>
            </a:r>
            <a:r>
              <a:rPr lang="en-US" sz="30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a Sampled </a:t>
            </a:r>
            <a:r>
              <a:rPr lang="en-US" sz="3000" b="1" i="1" dirty="0">
                <a:latin typeface="Cambria" panose="02040503050406030204" pitchFamily="18" charset="0"/>
                <a:ea typeface="Cambria" panose="02040503050406030204" pitchFamily="18" charset="0"/>
              </a:rPr>
              <a:t>Function</a:t>
            </a:r>
            <a:endParaRPr lang="en-US" sz="3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3E54-AD38-43FD-9C08-FC293954923C}" type="datetime1">
              <a:rPr lang="en-US" smtClean="0"/>
              <a:t>7/20/2023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38EF2-3B4A-43EB-A07E-4B2FF3B02A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Exponential Fourier Series</a:t>
            </a:r>
          </a:p>
        </p:txBody>
      </p:sp>
      <p:pic>
        <p:nvPicPr>
          <p:cNvPr id="2048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2144713"/>
            <a:ext cx="274002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5" t="12621" r="5150" b="10210"/>
          <a:stretch>
            <a:fillRect/>
          </a:stretch>
        </p:blipFill>
        <p:spPr bwMode="auto">
          <a:xfrm>
            <a:off x="3505201" y="3429000"/>
            <a:ext cx="4860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5808663"/>
            <a:ext cx="25717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0486" name="TextBox 6"/>
          <p:cNvSpPr txBox="1">
            <a:spLocks noChangeArrowheads="1"/>
          </p:cNvSpPr>
          <p:nvPr/>
        </p:nvSpPr>
        <p:spPr bwMode="auto">
          <a:xfrm>
            <a:off x="2430464" y="3656014"/>
            <a:ext cx="10139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where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6626" y="4735514"/>
            <a:ext cx="534428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This can also be thought as a decomposition into </a:t>
            </a:r>
          </a:p>
          <a:p>
            <a:pPr>
              <a:defRPr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sines and cosines as implied by Euler’s formula: 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956888"/>
              </p:ext>
            </p:extLst>
          </p:nvPr>
        </p:nvGraphicFramePr>
        <p:xfrm>
          <a:off x="9067800" y="3298825"/>
          <a:ext cx="1157288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Equation" r:id="rId7" imgW="876300" imgH="889000" progId="Equation.DSMT4">
                  <p:embed/>
                </p:oleObj>
              </mc:Choice>
              <mc:Fallback>
                <p:oleObj name="Equation" r:id="rId7" imgW="876300" imgH="889000" progId="Equation.DSMT4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7800" y="3298825"/>
                        <a:ext cx="1157288" cy="1174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8804276" y="2620963"/>
            <a:ext cx="20185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Relationship to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trigonometric series:</a:t>
            </a:r>
          </a:p>
        </p:txBody>
      </p:sp>
      <p:sp>
        <p:nvSpPr>
          <p:cNvPr id="20490" name="TextBox 1"/>
          <p:cNvSpPr txBox="1">
            <a:spLocks noChangeArrowheads="1"/>
          </p:cNvSpPr>
          <p:nvPr/>
        </p:nvSpPr>
        <p:spPr bwMode="auto">
          <a:xfrm>
            <a:off x="6858000" y="1549400"/>
            <a:ext cx="22215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complex exponential</a:t>
            </a:r>
          </a:p>
        </p:txBody>
      </p:sp>
      <p:cxnSp>
        <p:nvCxnSpPr>
          <p:cNvPr id="4" name="Straight Arrow Connector 3"/>
          <p:cNvCxnSpPr/>
          <p:nvPr/>
        </p:nvCxnSpPr>
        <p:spPr bwMode="auto">
          <a:xfrm flipH="1">
            <a:off x="6400800" y="1828800"/>
            <a:ext cx="755650" cy="381000"/>
          </a:xfrm>
          <a:prstGeom prst="straightConnector1">
            <a:avLst/>
          </a:prstGeom>
          <a:ln>
            <a:headEnd type="none" w="sm" len="sm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492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4" r="4427"/>
          <a:stretch>
            <a:fillRect/>
          </a:stretch>
        </p:blipFill>
        <p:spPr bwMode="auto">
          <a:xfrm>
            <a:off x="7239001" y="2425700"/>
            <a:ext cx="95567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380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Continuous Fourier Transform (FT)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0438" y="1758950"/>
            <a:ext cx="8285162" cy="4114800"/>
          </a:xfrm>
        </p:spPr>
        <p:txBody>
          <a:bodyPr/>
          <a:lstStyle/>
          <a:p>
            <a:pPr>
              <a:defRPr/>
            </a:pP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 Fourier Transform (FT) of a continuous, non-periodic function f(x) is defined as follows:</a:t>
            </a:r>
          </a:p>
          <a:p>
            <a:pPr>
              <a:defRPr/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Given F(u), we can obtain f(x) back using the Inverse Fourier Transform (IFT):</a:t>
            </a:r>
          </a:p>
          <a:p>
            <a:pPr marL="0" indent="0">
              <a:buNone/>
              <a:defRPr/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3" b="58600"/>
          <a:stretch>
            <a:fillRect/>
          </a:stretch>
        </p:blipFill>
        <p:spPr bwMode="auto">
          <a:xfrm>
            <a:off x="4452938" y="2819400"/>
            <a:ext cx="3732212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47935" b="8485"/>
          <a:stretch>
            <a:fillRect/>
          </a:stretch>
        </p:blipFill>
        <p:spPr bwMode="auto">
          <a:xfrm>
            <a:off x="5029200" y="5137150"/>
            <a:ext cx="37607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253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4" r="4427"/>
          <a:stretch>
            <a:fillRect/>
          </a:stretch>
        </p:blipFill>
        <p:spPr bwMode="auto">
          <a:xfrm>
            <a:off x="8686801" y="2971800"/>
            <a:ext cx="95567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5486400" y="3340100"/>
            <a:ext cx="381000" cy="546100"/>
          </a:xfrm>
          <a:prstGeom prst="straightConnector1">
            <a:avLst/>
          </a:prstGeom>
          <a:ln>
            <a:headEnd type="none" w="sm" len="sm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536" name="TextBox 1"/>
          <p:cNvSpPr txBox="1">
            <a:spLocks noChangeArrowheads="1"/>
          </p:cNvSpPr>
          <p:nvPr/>
        </p:nvSpPr>
        <p:spPr bwMode="auto">
          <a:xfrm>
            <a:off x="4619626" y="3803650"/>
            <a:ext cx="19718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mbria" panose="02040503050406030204" pitchFamily="18" charset="0"/>
                <a:ea typeface="Cambria" panose="02040503050406030204" pitchFamily="18" charset="0"/>
              </a:rPr>
              <a:t>frequency domain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6248400" y="5626100"/>
            <a:ext cx="381000" cy="546100"/>
          </a:xfrm>
          <a:prstGeom prst="straightConnector1">
            <a:avLst/>
          </a:prstGeom>
          <a:ln>
            <a:headEnd type="none" w="sm" len="sm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5060951" y="6116639"/>
            <a:ext cx="25843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mbria" panose="02040503050406030204" pitchFamily="18" charset="0"/>
                <a:ea typeface="Cambria" panose="02040503050406030204" pitchFamily="18" charset="0"/>
              </a:rPr>
              <a:t>spatial (or time) domain</a:t>
            </a:r>
          </a:p>
        </p:txBody>
      </p:sp>
    </p:spTree>
    <p:extLst>
      <p:ext uri="{BB962C8B-B14F-4D97-AF65-F5344CB8AC3E}">
        <p14:creationId xmlns:p14="http://schemas.microsoft.com/office/powerpoint/2010/main" val="48103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50834" y="604838"/>
            <a:ext cx="8914004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Interpreting the Fourier Transform (FT)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0438" y="1758950"/>
            <a:ext cx="8285162" cy="4114800"/>
          </a:xfrm>
        </p:spPr>
        <p:txBody>
          <a:bodyPr/>
          <a:lstStyle/>
          <a:p>
            <a:pPr>
              <a:defRPr/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458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3" b="58600"/>
          <a:stretch>
            <a:fillRect/>
          </a:stretch>
        </p:blipFill>
        <p:spPr bwMode="auto">
          <a:xfrm>
            <a:off x="4560888" y="5308600"/>
            <a:ext cx="3732212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47935" b="8485"/>
          <a:stretch>
            <a:fillRect/>
          </a:stretch>
        </p:blipFill>
        <p:spPr bwMode="auto">
          <a:xfrm>
            <a:off x="4397375" y="2368550"/>
            <a:ext cx="37607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4582" name="Rectangle 1"/>
          <p:cNvSpPr>
            <a:spLocks noChangeArrowheads="1"/>
          </p:cNvSpPr>
          <p:nvPr/>
        </p:nvSpPr>
        <p:spPr bwMode="auto">
          <a:xfrm>
            <a:off x="4429125" y="1809751"/>
            <a:ext cx="36547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Inverse Fourier Transform</a:t>
            </a:r>
          </a:p>
        </p:txBody>
      </p:sp>
      <p:sp>
        <p:nvSpPr>
          <p:cNvPr id="24583" name="Rectangle 2"/>
          <p:cNvSpPr>
            <a:spLocks noChangeArrowheads="1"/>
          </p:cNvSpPr>
          <p:nvPr/>
        </p:nvSpPr>
        <p:spPr bwMode="auto">
          <a:xfrm>
            <a:off x="4587875" y="4713288"/>
            <a:ext cx="38000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Forward Fourier Transform</a:t>
            </a:r>
          </a:p>
        </p:txBody>
      </p:sp>
      <p:pic>
        <p:nvPicPr>
          <p:cNvPr id="2458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013" y="3097213"/>
            <a:ext cx="1935162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4585" name="TextBox 8"/>
          <p:cNvSpPr txBox="1">
            <a:spLocks noChangeArrowheads="1"/>
          </p:cNvSpPr>
          <p:nvPr/>
        </p:nvSpPr>
        <p:spPr bwMode="auto">
          <a:xfrm>
            <a:off x="5532439" y="6248401"/>
            <a:ext cx="23831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coefficients of expansion </a:t>
            </a:r>
          </a:p>
        </p:txBody>
      </p:sp>
      <p:sp>
        <p:nvSpPr>
          <p:cNvPr id="24586" name="TextBox 8"/>
          <p:cNvSpPr txBox="1">
            <a:spLocks noChangeArrowheads="1"/>
          </p:cNvSpPr>
          <p:nvPr/>
        </p:nvSpPr>
        <p:spPr bwMode="auto">
          <a:xfrm>
            <a:off x="6816725" y="3352801"/>
            <a:ext cx="343613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basis functions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(decompose f(x) in terms of complex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exponentials or equivalently cos/sin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of varying frequencies)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 flipV="1">
            <a:off x="5951539" y="5835650"/>
            <a:ext cx="384175" cy="508000"/>
          </a:xfrm>
          <a:prstGeom prst="straightConnector1">
            <a:avLst/>
          </a:prstGeom>
          <a:ln>
            <a:headEnd type="none" w="sm" len="sm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7162801" y="2749551"/>
            <a:ext cx="169863" cy="555625"/>
          </a:xfrm>
          <a:prstGeom prst="straightConnector1">
            <a:avLst/>
          </a:prstGeom>
          <a:ln>
            <a:headEnd type="none" w="sm" len="sm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V="1">
            <a:off x="6172201" y="2860676"/>
            <a:ext cx="638175" cy="879475"/>
          </a:xfrm>
          <a:prstGeom prst="straightConnector1">
            <a:avLst/>
          </a:prstGeom>
          <a:ln>
            <a:headEnd type="none" w="sm" len="sm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590" name="TextBox 8"/>
          <p:cNvSpPr txBox="1">
            <a:spLocks noChangeArrowheads="1"/>
          </p:cNvSpPr>
          <p:nvPr/>
        </p:nvSpPr>
        <p:spPr bwMode="auto">
          <a:xfrm>
            <a:off x="5233989" y="3713163"/>
            <a:ext cx="14446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coefficients of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expansion </a:t>
            </a:r>
          </a:p>
        </p:txBody>
      </p:sp>
      <p:sp>
        <p:nvSpPr>
          <p:cNvPr id="24591" name="Rectangle 5"/>
          <p:cNvSpPr>
            <a:spLocks noChangeArrowheads="1"/>
          </p:cNvSpPr>
          <p:nvPr/>
        </p:nvSpPr>
        <p:spPr bwMode="auto">
          <a:xfrm>
            <a:off x="1989139" y="2189163"/>
            <a:ext cx="1855787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The Fourier Transform of a function gives us information about its component frequencies!</a:t>
            </a:r>
          </a:p>
        </p:txBody>
      </p:sp>
    </p:spTree>
    <p:extLst>
      <p:ext uri="{BB962C8B-B14F-4D97-AF65-F5344CB8AC3E}">
        <p14:creationId xmlns:p14="http://schemas.microsoft.com/office/powerpoint/2010/main" val="371021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3" grpId="0"/>
      <p:bldP spid="2458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FT - Definitions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In general, </a:t>
            </a:r>
            <a:r>
              <a:rPr lang="en-US" altLang="en-US" sz="2200" b="1" dirty="0">
                <a:latin typeface="Cambria" panose="02040503050406030204" pitchFamily="18" charset="0"/>
                <a:ea typeface="Cambria" panose="02040503050406030204" pitchFamily="18" charset="0"/>
              </a:rPr>
              <a:t>F(u)</a:t>
            </a: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 is a complex function:</a:t>
            </a:r>
          </a:p>
          <a:p>
            <a:pPr>
              <a:defRPr/>
            </a:pPr>
            <a:endParaRPr lang="en-US" alt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Magnitude of FT (or spectrum):</a:t>
            </a:r>
          </a:p>
          <a:p>
            <a:pPr>
              <a:defRPr/>
            </a:pPr>
            <a:endParaRPr lang="en-US" alt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Phase of FT:</a:t>
            </a:r>
          </a:p>
          <a:p>
            <a:pPr>
              <a:defRPr/>
            </a:pPr>
            <a:endParaRPr lang="en-US" alt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endParaRPr lang="en-US" alt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Magnitude-Phase representation: </a:t>
            </a:r>
          </a:p>
          <a:p>
            <a:pPr>
              <a:defRPr/>
            </a:pPr>
            <a:endParaRPr lang="en-US" alt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Power of f(x): </a:t>
            </a:r>
            <a:r>
              <a:rPr lang="en-US" altLang="en-US" sz="2200" b="1" dirty="0">
                <a:latin typeface="Cambria" panose="02040503050406030204" pitchFamily="18" charset="0"/>
                <a:ea typeface="Cambria" panose="02040503050406030204" pitchFamily="18" charset="0"/>
              </a:rPr>
              <a:t>P(u</a:t>
            </a: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)=|F(u)|</a:t>
            </a:r>
            <a:r>
              <a:rPr lang="en-US" altLang="en-US" sz="22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= </a:t>
            </a:r>
          </a:p>
          <a:p>
            <a:pPr>
              <a:buFontTx/>
              <a:buNone/>
              <a:defRPr/>
            </a:pP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0" y="1594277"/>
            <a:ext cx="27686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425666"/>
            <a:ext cx="26162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3328970"/>
            <a:ext cx="2590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555" y="4449004"/>
            <a:ext cx="2274888" cy="5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811" y="5172903"/>
            <a:ext cx="162718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550150" y="2314575"/>
            <a:ext cx="18288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strength of that frequency in the function (i.e., amplitude)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610600" y="4622467"/>
            <a:ext cx="20177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how </a:t>
            </a:r>
            <a:r>
              <a:rPr lang="en-US" alt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sinusoidals</a:t>
            </a:r>
            <a:r>
              <a:rPr lang="en-US" alt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 line up (i.e., shift)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1" y="3708400"/>
            <a:ext cx="201771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56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Why is FT Useful?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Easier to remove undesirable frequencies in the </a:t>
            </a:r>
            <a:r>
              <a:rPr lang="en-US" altLang="en-US" b="1" smtClean="0">
                <a:latin typeface="Cambria" panose="02040503050406030204" pitchFamily="18" charset="0"/>
                <a:ea typeface="Cambria" panose="02040503050406030204" pitchFamily="18" charset="0"/>
              </a:rPr>
              <a:t>frequency</a:t>
            </a:r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 domain (i.e., frequency domain filtering).</a:t>
            </a:r>
          </a:p>
          <a:p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Faster to perform certain operations in the </a:t>
            </a:r>
            <a:r>
              <a:rPr lang="en-US" altLang="en-US" b="1" smtClean="0">
                <a:latin typeface="Cambria" panose="02040503050406030204" pitchFamily="18" charset="0"/>
                <a:ea typeface="Cambria" panose="02040503050406030204" pitchFamily="18" charset="0"/>
              </a:rPr>
              <a:t>frequency </a:t>
            </a:r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domain than in the </a:t>
            </a:r>
            <a:r>
              <a:rPr lang="en-US" altLang="en-US" b="1" smtClean="0">
                <a:latin typeface="Cambria" panose="02040503050406030204" pitchFamily="18" charset="0"/>
                <a:ea typeface="Cambria" panose="02040503050406030204" pitchFamily="18" charset="0"/>
              </a:rPr>
              <a:t>spatial </a:t>
            </a:r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domain (e.g., convolution) using the Fast Fourier Transform (FFT)</a:t>
            </a:r>
          </a:p>
        </p:txBody>
      </p:sp>
    </p:spTree>
    <p:extLst>
      <p:ext uri="{BB962C8B-B14F-4D97-AF65-F5344CB8AC3E}">
        <p14:creationId xmlns:p14="http://schemas.microsoft.com/office/powerpoint/2010/main" val="253935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Frequency Filtering: Main Steps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1. Take the FT of f(x): </a:t>
            </a:r>
          </a:p>
          <a:p>
            <a:pPr>
              <a:defRPr/>
            </a:pP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2. Remove undesired frequencies</a:t>
            </a:r>
          </a:p>
          <a:p>
            <a:pPr marL="0" indent="0">
              <a:buNone/>
              <a:defRPr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   by applying a filter:</a:t>
            </a:r>
          </a:p>
          <a:p>
            <a:pPr>
              <a:defRPr/>
            </a:pP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3. Convert back to spatial domain:  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631" y="1825625"/>
            <a:ext cx="11430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159" y="3282950"/>
            <a:ext cx="16764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118" y="4206875"/>
            <a:ext cx="29241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66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528888" y="576263"/>
            <a:ext cx="7772400" cy="1143000"/>
          </a:xfrm>
        </p:spPr>
        <p:txBody>
          <a:bodyPr/>
          <a:lstStyle/>
          <a:p>
            <a:r>
              <a:rPr lang="en-US" altLang="en-US" sz="3200">
                <a:latin typeface="Cambria" panose="02040503050406030204" pitchFamily="18" charset="0"/>
                <a:ea typeface="Cambria" panose="02040503050406030204" pitchFamily="18" charset="0"/>
              </a:rPr>
              <a:t>Example: Removing undesirable frequencies</a:t>
            </a:r>
          </a:p>
        </p:txBody>
      </p:sp>
      <p:pic>
        <p:nvPicPr>
          <p:cNvPr id="32771" name="Picture 4"/>
          <p:cNvPicPr>
            <a:picLocks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1" y="1981200"/>
            <a:ext cx="5211763" cy="1989138"/>
          </a:xfrm>
          <a:noFill/>
        </p:spPr>
      </p:pic>
      <p:pic>
        <p:nvPicPr>
          <p:cNvPr id="3277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495800"/>
            <a:ext cx="5105400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2773" name="Text Box 6"/>
          <p:cNvSpPr txBox="1">
            <a:spLocks noChangeArrowheads="1"/>
          </p:cNvSpPr>
          <p:nvPr/>
        </p:nvSpPr>
        <p:spPr bwMode="auto">
          <a:xfrm>
            <a:off x="5089525" y="4557714"/>
            <a:ext cx="12728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remove high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frequencies</a:t>
            </a:r>
          </a:p>
        </p:txBody>
      </p:sp>
      <p:sp>
        <p:nvSpPr>
          <p:cNvPr id="32774" name="Text Box 7"/>
          <p:cNvSpPr txBox="1">
            <a:spLocks noChangeArrowheads="1"/>
          </p:cNvSpPr>
          <p:nvPr/>
        </p:nvSpPr>
        <p:spPr bwMode="auto">
          <a:xfrm>
            <a:off x="7620000" y="4572000"/>
            <a:ext cx="8226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filtered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signal</a:t>
            </a:r>
          </a:p>
        </p:txBody>
      </p:sp>
      <p:sp>
        <p:nvSpPr>
          <p:cNvPr id="32775" name="Text Box 8"/>
          <p:cNvSpPr txBox="1">
            <a:spLocks noChangeArrowheads="1"/>
          </p:cNvSpPr>
          <p:nvPr/>
        </p:nvSpPr>
        <p:spPr bwMode="auto">
          <a:xfrm>
            <a:off x="7772400" y="1981200"/>
            <a:ext cx="14863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frequency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decomposition</a:t>
            </a:r>
          </a:p>
        </p:txBody>
      </p:sp>
      <p:sp>
        <p:nvSpPr>
          <p:cNvPr id="32776" name="Text Box 9"/>
          <p:cNvSpPr txBox="1">
            <a:spLocks noChangeArrowheads="1"/>
          </p:cNvSpPr>
          <p:nvPr/>
        </p:nvSpPr>
        <p:spPr bwMode="auto">
          <a:xfrm>
            <a:off x="5410200" y="2133600"/>
            <a:ext cx="12187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noisy signal</a:t>
            </a:r>
          </a:p>
        </p:txBody>
      </p:sp>
    </p:spTree>
    <p:extLst>
      <p:ext uri="{BB962C8B-B14F-4D97-AF65-F5344CB8AC3E}">
        <p14:creationId xmlns:p14="http://schemas.microsoft.com/office/powerpoint/2010/main" val="218729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latin typeface="Cambria" panose="02040503050406030204" pitchFamily="18" charset="0"/>
                <a:ea typeface="Cambria" panose="02040503050406030204" pitchFamily="18" charset="0"/>
              </a:rPr>
              <a:t>How do frequencies show up in an image?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Low frequencies correspond to slowly varying pixel intensities (e.g., smooth areas).</a:t>
            </a:r>
          </a:p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High frequencies correspond to quickly varying pixel intensities (e.g., edges)</a:t>
            </a:r>
          </a:p>
          <a:p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3902075"/>
            <a:ext cx="199866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482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138" y="3902075"/>
            <a:ext cx="2133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4822" name="Text Box 7"/>
          <p:cNvSpPr txBox="1">
            <a:spLocks noChangeArrowheads="1"/>
          </p:cNvSpPr>
          <p:nvPr/>
        </p:nvSpPr>
        <p:spPr bwMode="auto">
          <a:xfrm>
            <a:off x="3786189" y="5967413"/>
            <a:ext cx="17924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Original Image</a:t>
            </a:r>
          </a:p>
        </p:txBody>
      </p:sp>
      <p:sp>
        <p:nvSpPr>
          <p:cNvPr id="34823" name="Text Box 9"/>
          <p:cNvSpPr txBox="1">
            <a:spLocks noChangeArrowheads="1"/>
          </p:cNvSpPr>
          <p:nvPr/>
        </p:nvSpPr>
        <p:spPr bwMode="auto">
          <a:xfrm>
            <a:off x="6096000" y="6013451"/>
            <a:ext cx="35814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Smoothed or low-passed image (i.e., high frequencies removed)</a:t>
            </a:r>
          </a:p>
        </p:txBody>
      </p:sp>
    </p:spTree>
    <p:extLst>
      <p:ext uri="{BB962C8B-B14F-4D97-AF65-F5344CB8AC3E}">
        <p14:creationId xmlns:p14="http://schemas.microsoft.com/office/powerpoint/2010/main" val="360777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Common FT Pairs</a:t>
            </a:r>
          </a:p>
        </p:txBody>
      </p:sp>
      <p:pic>
        <p:nvPicPr>
          <p:cNvPr id="3686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"/>
          <a:stretch>
            <a:fillRect/>
          </a:stretch>
        </p:blipFill>
        <p:spPr bwMode="auto">
          <a:xfrm>
            <a:off x="3581400" y="1720850"/>
            <a:ext cx="2927350" cy="456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6858000" y="3429001"/>
            <a:ext cx="3200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See handouts posted on the course’s webpage!</a:t>
            </a:r>
          </a:p>
        </p:txBody>
      </p:sp>
    </p:spTree>
    <p:extLst>
      <p:ext uri="{BB962C8B-B14F-4D97-AF65-F5344CB8AC3E}">
        <p14:creationId xmlns:p14="http://schemas.microsoft.com/office/powerpoint/2010/main" val="392212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Rectangle function</a:t>
            </a: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2645884" y="2072106"/>
            <a:ext cx="7119938" cy="2386012"/>
            <a:chOff x="1066800" y="2286000"/>
            <a:chExt cx="7119226" cy="2385600"/>
          </a:xfrm>
          <a:solidFill>
            <a:schemeClr val="bg1"/>
          </a:solidFill>
        </p:grpSpPr>
        <p:pic>
          <p:nvPicPr>
            <p:cNvPr id="37899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286000"/>
              <a:ext cx="7119226" cy="2385600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0" name="TextBox 2"/>
            <p:cNvSpPr txBox="1">
              <a:spLocks noChangeArrowheads="1"/>
            </p:cNvSpPr>
            <p:nvPr/>
          </p:nvSpPr>
          <p:spPr bwMode="auto">
            <a:xfrm>
              <a:off x="3937112" y="2529692"/>
              <a:ext cx="566124" cy="3384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Cambria" panose="02040503050406030204" pitchFamily="18" charset="0"/>
                  <a:ea typeface="Cambria" panose="02040503050406030204" pitchFamily="18" charset="0"/>
                </a:rPr>
                <a:t>F(u)</a:t>
              </a:r>
            </a:p>
          </p:txBody>
        </p:sp>
        <p:sp>
          <p:nvSpPr>
            <p:cNvPr id="37901" name="TextBox 10"/>
            <p:cNvSpPr txBox="1">
              <a:spLocks noChangeArrowheads="1"/>
            </p:cNvSpPr>
            <p:nvPr/>
          </p:nvSpPr>
          <p:spPr bwMode="auto">
            <a:xfrm>
              <a:off x="5954527" y="2539539"/>
              <a:ext cx="1678497" cy="3384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Cambria" panose="02040503050406030204" pitchFamily="18" charset="0"/>
                  <a:ea typeface="Cambria" panose="02040503050406030204" pitchFamily="18" charset="0"/>
                </a:rPr>
                <a:t>Magnitude |F(u)|</a:t>
              </a:r>
            </a:p>
          </p:txBody>
        </p:sp>
        <p:sp>
          <p:nvSpPr>
            <p:cNvPr id="37902" name="TextBox 11"/>
            <p:cNvSpPr txBox="1">
              <a:spLocks noChangeArrowheads="1"/>
            </p:cNvSpPr>
            <p:nvPr/>
          </p:nvSpPr>
          <p:spPr bwMode="auto">
            <a:xfrm>
              <a:off x="7696200" y="4114800"/>
              <a:ext cx="269599" cy="2769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Cambria" panose="02040503050406030204" pitchFamily="18" charset="0"/>
                  <a:ea typeface="Cambria" panose="02040503050406030204" pitchFamily="18" charset="0"/>
                </a:rPr>
                <a:t>u</a:t>
              </a:r>
            </a:p>
          </p:txBody>
        </p:sp>
        <p:sp>
          <p:nvSpPr>
            <p:cNvPr id="37903" name="TextBox 12"/>
            <p:cNvSpPr txBox="1">
              <a:spLocks noChangeArrowheads="1"/>
            </p:cNvSpPr>
            <p:nvPr/>
          </p:nvSpPr>
          <p:spPr bwMode="auto">
            <a:xfrm>
              <a:off x="5334000" y="4191000"/>
              <a:ext cx="261610" cy="2769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Cambria" panose="02040503050406030204" pitchFamily="18" charset="0"/>
                  <a:ea typeface="Cambria" panose="02040503050406030204" pitchFamily="18" charset="0"/>
                </a:rPr>
                <a:t>u</a:t>
              </a:r>
            </a:p>
          </p:txBody>
        </p:sp>
      </p:grpSp>
      <p:graphicFrame>
        <p:nvGraphicFramePr>
          <p:cNvPr id="378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042479"/>
              </p:ext>
            </p:extLst>
          </p:nvPr>
        </p:nvGraphicFramePr>
        <p:xfrm>
          <a:off x="3407884" y="4902618"/>
          <a:ext cx="8382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3" name="Equation" r:id="rId5" imgW="558558" imgH="393529" progId="Equation.DSMT4">
                  <p:embed/>
                </p:oleObj>
              </mc:Choice>
              <mc:Fallback>
                <p:oleObj name="Equation" r:id="rId5" imgW="558558" imgH="393529" progId="Equation.DSMT4">
                  <p:embed/>
                  <p:pic>
                    <p:nvPicPr>
                      <p:cNvPr id="378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7884" y="4902618"/>
                        <a:ext cx="838200" cy="590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375738"/>
              </p:ext>
            </p:extLst>
          </p:nvPr>
        </p:nvGraphicFramePr>
        <p:xfrm>
          <a:off x="5174772" y="4883568"/>
          <a:ext cx="29146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4" name="Equation" r:id="rId7" imgW="1943100" imgH="419100" progId="Equation.DSMT4">
                  <p:embed/>
                </p:oleObj>
              </mc:Choice>
              <mc:Fallback>
                <p:oleObj name="Equation" r:id="rId7" imgW="1943100" imgH="419100" progId="Equation.DSMT4">
                  <p:embed/>
                  <p:pic>
                    <p:nvPicPr>
                      <p:cNvPr id="3789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4772" y="4883568"/>
                        <a:ext cx="2914650" cy="6286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35514"/>
              </p:ext>
            </p:extLst>
          </p:nvPr>
        </p:nvGraphicFramePr>
        <p:xfrm>
          <a:off x="5891213" y="5638800"/>
          <a:ext cx="16573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5" name="Equation" r:id="rId9" imgW="1104900" imgH="393700" progId="Equation.DSMT4">
                  <p:embed/>
                </p:oleObj>
              </mc:Choice>
              <mc:Fallback>
                <p:oleObj name="Equation" r:id="rId9" imgW="1104900" imgH="393700" progId="Equation.DSMT4">
                  <p:embed/>
                  <p:pic>
                    <p:nvPicPr>
                      <p:cNvPr id="3789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1213" y="5638800"/>
                        <a:ext cx="1657350" cy="590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5" name="TextBox 1"/>
          <p:cNvSpPr txBox="1">
            <a:spLocks noChangeArrowheads="1"/>
          </p:cNvSpPr>
          <p:nvPr/>
        </p:nvSpPr>
        <p:spPr bwMode="auto">
          <a:xfrm>
            <a:off x="5214938" y="5764214"/>
            <a:ext cx="7359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where</a:t>
            </a:r>
          </a:p>
        </p:txBody>
      </p:sp>
      <p:sp>
        <p:nvSpPr>
          <p:cNvPr id="32776" name="TextBox 2"/>
          <p:cNvSpPr txBox="1">
            <a:spLocks noChangeArrowheads="1"/>
          </p:cNvSpPr>
          <p:nvPr/>
        </p:nvSpPr>
        <p:spPr bwMode="auto">
          <a:xfrm>
            <a:off x="6000750" y="3367089"/>
            <a:ext cx="17160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zeros of </a:t>
            </a:r>
            <a:r>
              <a:rPr lang="en-US" alt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sinc</a:t>
            </a:r>
            <a:r>
              <a:rPr lang="en-US" alt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( )</a:t>
            </a:r>
          </a:p>
        </p:txBody>
      </p:sp>
      <p:sp>
        <p:nvSpPr>
          <p:cNvPr id="37897" name="TextBox 1"/>
          <p:cNvSpPr txBox="1">
            <a:spLocks noChangeArrowheads="1"/>
          </p:cNvSpPr>
          <p:nvPr/>
        </p:nvSpPr>
        <p:spPr bwMode="auto">
          <a:xfrm>
            <a:off x="3255964" y="5567364"/>
            <a:ext cx="108876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(width W)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358188" y="4876801"/>
            <a:ext cx="24242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Note that “negative”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frequencies have no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physical meaning and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only make sense from a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theoretical point of view! </a:t>
            </a:r>
          </a:p>
        </p:txBody>
      </p:sp>
    </p:spTree>
    <p:extLst>
      <p:ext uri="{BB962C8B-B14F-4D97-AF65-F5344CB8AC3E}">
        <p14:creationId xmlns:p14="http://schemas.microsoft.com/office/powerpoint/2010/main" val="6163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Image Transforms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1676400"/>
            <a:ext cx="7772400" cy="4114800"/>
          </a:xfrm>
        </p:spPr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Many times, image processing tasks can be best performed in a domain other than the spatial domain.</a:t>
            </a:r>
          </a:p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Key steps</a:t>
            </a:r>
          </a:p>
          <a:p>
            <a:pPr lvl="1">
              <a:buFontTx/>
              <a:buNone/>
            </a:pPr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(1) Transform the image</a:t>
            </a:r>
          </a:p>
          <a:p>
            <a:pPr lvl="1">
              <a:buFontTx/>
              <a:buNone/>
            </a:pPr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(2) Carry the task(s) in the transformed domain.</a:t>
            </a:r>
          </a:p>
          <a:p>
            <a:pPr lvl="1">
              <a:buFontTx/>
              <a:buNone/>
            </a:pPr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(3) Apply inverse transform to return to the spatial domain.</a:t>
            </a:r>
          </a:p>
          <a:p>
            <a:endParaRPr lang="en-US" altLang="en-US" i="1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i="1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121008"/>
            <a:ext cx="7772400" cy="15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40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Duality Property</a:t>
            </a:r>
          </a:p>
        </p:txBody>
      </p:sp>
      <p:pic>
        <p:nvPicPr>
          <p:cNvPr id="3993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"/>
          <a:stretch>
            <a:fillRect/>
          </a:stretch>
        </p:blipFill>
        <p:spPr bwMode="auto">
          <a:xfrm>
            <a:off x="3459163" y="1828800"/>
            <a:ext cx="2927350" cy="456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extBox 1"/>
          <p:cNvSpPr txBox="1">
            <a:spLocks noChangeArrowheads="1"/>
          </p:cNvSpPr>
          <p:nvPr/>
        </p:nvSpPr>
        <p:spPr bwMode="auto">
          <a:xfrm>
            <a:off x="7315200" y="2438400"/>
            <a:ext cx="320498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f(x)             F(u)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F(x)              f(-u)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Prove it using the definition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of the inverse FT!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u="sng">
                <a:latin typeface="Cambria" panose="02040503050406030204" pitchFamily="18" charset="0"/>
                <a:ea typeface="Cambria" panose="02040503050406030204" pitchFamily="18" charset="0"/>
              </a:rPr>
              <a:t>Note</a:t>
            </a:r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: if f(u) is even,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then f(-u)=f(u)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9941" name="Left-Right Arrow 2"/>
          <p:cNvSpPr>
            <a:spLocks noChangeArrowheads="1"/>
          </p:cNvSpPr>
          <p:nvPr/>
        </p:nvSpPr>
        <p:spPr bwMode="auto">
          <a:xfrm>
            <a:off x="8077200" y="2971800"/>
            <a:ext cx="533400" cy="152400"/>
          </a:xfrm>
          <a:prstGeom prst="leftRightArrow">
            <a:avLst>
              <a:gd name="adj1" fmla="val 50000"/>
              <a:gd name="adj2" fmla="val 50005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9942" name="Left-Right Arrow 5"/>
          <p:cNvSpPr>
            <a:spLocks noChangeArrowheads="1"/>
          </p:cNvSpPr>
          <p:nvPr/>
        </p:nvSpPr>
        <p:spPr bwMode="auto">
          <a:xfrm>
            <a:off x="8153400" y="3716338"/>
            <a:ext cx="533400" cy="152400"/>
          </a:xfrm>
          <a:prstGeom prst="leftRightArrow">
            <a:avLst>
              <a:gd name="adj1" fmla="val 50000"/>
              <a:gd name="adj2" fmla="val 50005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74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1670050"/>
            <a:ext cx="7772400" cy="4114800"/>
          </a:xfrm>
        </p:spPr>
        <p:txBody>
          <a:bodyPr/>
          <a:lstStyle/>
          <a:p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Definition of delta function:</a:t>
            </a: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2126457" y="53975"/>
            <a:ext cx="7772400" cy="1143000"/>
          </a:xfrm>
        </p:spPr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Impulse or “delta” function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9" y="2543175"/>
            <a:ext cx="2738437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7" r="37296"/>
          <a:stretch>
            <a:fillRect/>
          </a:stretch>
        </p:blipFill>
        <p:spPr bwMode="auto">
          <a:xfrm>
            <a:off x="8007350" y="3748089"/>
            <a:ext cx="18288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40966" name="TextBox 1"/>
          <p:cNvSpPr txBox="1">
            <a:spLocks noChangeArrowheads="1"/>
          </p:cNvSpPr>
          <p:nvPr/>
        </p:nvSpPr>
        <p:spPr bwMode="auto">
          <a:xfrm>
            <a:off x="2051050" y="3708400"/>
            <a:ext cx="14366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Continuous</a:t>
            </a:r>
          </a:p>
        </p:txBody>
      </p:sp>
      <p:sp>
        <p:nvSpPr>
          <p:cNvPr id="34823" name="TextBox 10"/>
          <p:cNvSpPr txBox="1">
            <a:spLocks noChangeArrowheads="1"/>
          </p:cNvSpPr>
          <p:nvPr/>
        </p:nvSpPr>
        <p:spPr bwMode="auto">
          <a:xfrm>
            <a:off x="6408739" y="3951288"/>
            <a:ext cx="10859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Discrete</a:t>
            </a:r>
          </a:p>
        </p:txBody>
      </p:sp>
      <p:graphicFrame>
        <p:nvGraphicFramePr>
          <p:cNvPr id="4096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88155"/>
              </p:ext>
            </p:extLst>
          </p:nvPr>
        </p:nvGraphicFramePr>
        <p:xfrm>
          <a:off x="2000250" y="4108451"/>
          <a:ext cx="14097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" name="Equation" r:id="rId6" imgW="1244600" imgH="457200" progId="Equation.DSMT4">
                  <p:embed/>
                </p:oleObj>
              </mc:Choice>
              <mc:Fallback>
                <p:oleObj name="Equation" r:id="rId6" imgW="1244600" imgH="457200" progId="Equation.DSMT4">
                  <p:embed/>
                  <p:pic>
                    <p:nvPicPr>
                      <p:cNvPr id="4096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0" y="4108451"/>
                        <a:ext cx="1409700" cy="517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824785"/>
              </p:ext>
            </p:extLst>
          </p:nvPr>
        </p:nvGraphicFramePr>
        <p:xfrm>
          <a:off x="6202364" y="4344989"/>
          <a:ext cx="14954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" name="Equation" r:id="rId8" imgW="1219200" imgH="457200" progId="Equation.DSMT4">
                  <p:embed/>
                </p:oleObj>
              </mc:Choice>
              <mc:Fallback>
                <p:oleObj name="Equation" r:id="rId8" imgW="1219200" imgH="457200" progId="Equation.DSMT4">
                  <p:embed/>
                  <p:pic>
                    <p:nvPicPr>
                      <p:cNvPr id="3482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2364" y="4344989"/>
                        <a:ext cx="1495425" cy="5619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7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5767389"/>
            <a:ext cx="1150938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4827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5287963"/>
            <a:ext cx="128587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98"/>
          <a:stretch>
            <a:fillRect/>
          </a:stretch>
        </p:blipFill>
        <p:spPr bwMode="auto">
          <a:xfrm>
            <a:off x="3684589" y="3759201"/>
            <a:ext cx="1709737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40973" name="TextBox 2"/>
          <p:cNvSpPr txBox="1">
            <a:spLocks noChangeArrowheads="1"/>
          </p:cNvSpPr>
          <p:nvPr/>
        </p:nvSpPr>
        <p:spPr bwMode="auto">
          <a:xfrm>
            <a:off x="1905001" y="5056188"/>
            <a:ext cx="14425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constrained to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satisfy:</a:t>
            </a:r>
          </a:p>
        </p:txBody>
      </p:sp>
    </p:spTree>
    <p:extLst>
      <p:ext uri="{BB962C8B-B14F-4D97-AF65-F5344CB8AC3E}">
        <p14:creationId xmlns:p14="http://schemas.microsoft.com/office/powerpoint/2010/main" val="232388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828800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Properties:</a:t>
            </a: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Impulse (“delta”) (cont’d)</a:t>
            </a:r>
          </a:p>
        </p:txBody>
      </p:sp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4333876"/>
            <a:ext cx="25654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6274" r="468" b="2745"/>
          <a:stretch>
            <a:fillRect/>
          </a:stretch>
        </p:blipFill>
        <p:spPr bwMode="auto">
          <a:xfrm>
            <a:off x="8991601" y="3733801"/>
            <a:ext cx="1343025" cy="150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301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6" y="4252914"/>
            <a:ext cx="2549525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426" y="3082925"/>
            <a:ext cx="1882775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89" y="3059114"/>
            <a:ext cx="1882775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7" name="TextBox 1"/>
          <p:cNvSpPr txBox="1">
            <a:spLocks noChangeArrowheads="1"/>
          </p:cNvSpPr>
          <p:nvPr/>
        </p:nvSpPr>
        <p:spPr bwMode="auto">
          <a:xfrm>
            <a:off x="3405189" y="2590800"/>
            <a:ext cx="14366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Continuous</a:t>
            </a:r>
          </a:p>
        </p:txBody>
      </p:sp>
      <p:sp>
        <p:nvSpPr>
          <p:cNvPr id="43018" name="TextBox 10"/>
          <p:cNvSpPr txBox="1">
            <a:spLocks noChangeArrowheads="1"/>
          </p:cNvSpPr>
          <p:nvPr/>
        </p:nvSpPr>
        <p:spPr bwMode="auto">
          <a:xfrm>
            <a:off x="6064250" y="2506663"/>
            <a:ext cx="10859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Discrete</a:t>
            </a:r>
          </a:p>
        </p:txBody>
      </p:sp>
    </p:spTree>
    <p:extLst>
      <p:ext uri="{BB962C8B-B14F-4D97-AF65-F5344CB8AC3E}">
        <p14:creationId xmlns:p14="http://schemas.microsoft.com/office/powerpoint/2010/main" val="251398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25650" y="1844675"/>
            <a:ext cx="7772400" cy="4114800"/>
          </a:xfrm>
        </p:spPr>
        <p:txBody>
          <a:bodyPr/>
          <a:lstStyle/>
          <a:p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What is the FT of </a:t>
            </a:r>
            <a:r>
              <a:rPr lang="el-GR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δ</a:t>
            </a:r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(x)? </a:t>
            </a:r>
          </a:p>
        </p:txBody>
      </p:sp>
      <p:grpSp>
        <p:nvGrpSpPr>
          <p:cNvPr id="45060" name="Group 18"/>
          <p:cNvGrpSpPr>
            <a:grpSpLocks/>
          </p:cNvGrpSpPr>
          <p:nvPr/>
        </p:nvGrpSpPr>
        <p:grpSpPr bwMode="auto">
          <a:xfrm>
            <a:off x="4114800" y="1981200"/>
            <a:ext cx="4038600" cy="1752600"/>
            <a:chOff x="1968" y="2256"/>
            <a:chExt cx="2544" cy="1104"/>
          </a:xfrm>
        </p:grpSpPr>
        <p:sp>
          <p:nvSpPr>
            <p:cNvPr id="45064" name="Rectangle 13"/>
            <p:cNvSpPr>
              <a:spLocks noChangeArrowheads="1"/>
            </p:cNvSpPr>
            <p:nvPr/>
          </p:nvSpPr>
          <p:spPr bwMode="auto">
            <a:xfrm>
              <a:off x="3456" y="2256"/>
              <a:ext cx="1056" cy="1104"/>
            </a:xfrm>
            <a:prstGeom prst="rect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4506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85" r="36090"/>
            <a:stretch>
              <a:fillRect/>
            </a:stretch>
          </p:blipFill>
          <p:spPr bwMode="auto">
            <a:xfrm>
              <a:off x="1968" y="2256"/>
              <a:ext cx="864" cy="1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45066" name="Group 12"/>
            <p:cNvGrpSpPr>
              <a:grpSpLocks/>
            </p:cNvGrpSpPr>
            <p:nvPr/>
          </p:nvGrpSpPr>
          <p:grpSpPr bwMode="auto">
            <a:xfrm>
              <a:off x="3504" y="2304"/>
              <a:ext cx="960" cy="1008"/>
              <a:chOff x="3504" y="2304"/>
              <a:chExt cx="960" cy="1008"/>
            </a:xfrm>
          </p:grpSpPr>
          <p:sp>
            <p:nvSpPr>
              <p:cNvPr id="45069" name="Line 8"/>
              <p:cNvSpPr>
                <a:spLocks noChangeShapeType="1"/>
              </p:cNvSpPr>
              <p:nvPr/>
            </p:nvSpPr>
            <p:spPr bwMode="auto">
              <a:xfrm>
                <a:off x="3504" y="3024"/>
                <a:ext cx="864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5070" name="Line 9"/>
              <p:cNvSpPr>
                <a:spLocks noChangeShapeType="1"/>
              </p:cNvSpPr>
              <p:nvPr/>
            </p:nvSpPr>
            <p:spPr bwMode="auto">
              <a:xfrm flipV="1">
                <a:off x="3888" y="2304"/>
                <a:ext cx="0" cy="1008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5071" name="Line 10"/>
              <p:cNvSpPr>
                <a:spLocks noChangeShapeType="1"/>
              </p:cNvSpPr>
              <p:nvPr/>
            </p:nvSpPr>
            <p:spPr bwMode="auto">
              <a:xfrm>
                <a:off x="3504" y="2592"/>
                <a:ext cx="960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5072" name="Text Box 11"/>
              <p:cNvSpPr txBox="1">
                <a:spLocks noChangeArrowheads="1"/>
              </p:cNvSpPr>
              <p:nvPr/>
            </p:nvSpPr>
            <p:spPr bwMode="auto">
              <a:xfrm>
                <a:off x="3734" y="2407"/>
                <a:ext cx="179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400">
                    <a:solidFill>
                      <a:schemeClr val="bg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</a:t>
                </a:r>
              </a:p>
            </p:txBody>
          </p:sp>
        </p:grpSp>
        <p:sp>
          <p:nvSpPr>
            <p:cNvPr id="45067" name="Text Box 16"/>
            <p:cNvSpPr txBox="1">
              <a:spLocks noChangeArrowheads="1"/>
            </p:cNvSpPr>
            <p:nvPr/>
          </p:nvSpPr>
          <p:spPr bwMode="auto">
            <a:xfrm>
              <a:off x="4272" y="3072"/>
              <a:ext cx="1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u</a:t>
              </a:r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2640" y="2928"/>
              <a:ext cx="17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x</a:t>
              </a:r>
            </a:p>
          </p:txBody>
        </p:sp>
      </p:grpSp>
      <p:sp>
        <p:nvSpPr>
          <p:cNvPr id="45061" name="Left-Right Arrow 1"/>
          <p:cNvSpPr>
            <a:spLocks noChangeArrowheads="1"/>
          </p:cNvSpPr>
          <p:nvPr/>
        </p:nvSpPr>
        <p:spPr bwMode="auto">
          <a:xfrm>
            <a:off x="5638800" y="2770188"/>
            <a:ext cx="685800" cy="304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4506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916206"/>
              </p:ext>
            </p:extLst>
          </p:nvPr>
        </p:nvGraphicFramePr>
        <p:xfrm>
          <a:off x="4708526" y="5322889"/>
          <a:ext cx="284162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8" name="Equation" r:id="rId5" imgW="1727200" imgH="457200" progId="Equation.DSMT4">
                  <p:embed/>
                </p:oleObj>
              </mc:Choice>
              <mc:Fallback>
                <p:oleObj name="Equation" r:id="rId5" imgW="1727200" imgH="457200" progId="Equation.DSMT4">
                  <p:embed/>
                  <p:pic>
                    <p:nvPicPr>
                      <p:cNvPr id="4506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8526" y="5322889"/>
                        <a:ext cx="2841625" cy="7524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61119"/>
              </p:ext>
            </p:extLst>
          </p:nvPr>
        </p:nvGraphicFramePr>
        <p:xfrm>
          <a:off x="5348289" y="4262439"/>
          <a:ext cx="14954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9" name="Equation" r:id="rId7" imgW="1219200" imgH="457200" progId="Equation.DSMT4">
                  <p:embed/>
                </p:oleObj>
              </mc:Choice>
              <mc:Fallback>
                <p:oleObj name="Equation" r:id="rId7" imgW="1219200" imgH="457200" progId="Equation.DSMT4">
                  <p:embed/>
                  <p:pic>
                    <p:nvPicPr>
                      <p:cNvPr id="21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8289" y="4262439"/>
                        <a:ext cx="1495425" cy="5619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968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981200" y="16764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endParaRPr lang="en-US" altLang="en-US" kern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r>
              <a:rPr lang="en-US" altLang="en-US" kern="0" dirty="0">
                <a:latin typeface="Cambria" panose="02040503050406030204" pitchFamily="18" charset="0"/>
                <a:ea typeface="Cambria" panose="02040503050406030204" pitchFamily="18" charset="0"/>
              </a:rPr>
              <a:t>An infinite sum of impulses, </a:t>
            </a:r>
            <a:r>
              <a:rPr lang="el-GR" altLang="en-US" kern="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Δ</a:t>
            </a:r>
            <a:r>
              <a:rPr lang="en-US" altLang="en-US" kern="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altLang="en-US" kern="0" dirty="0">
                <a:latin typeface="Cambria" panose="02040503050406030204" pitchFamily="18" charset="0"/>
                <a:ea typeface="Cambria" panose="02040503050406030204" pitchFamily="18" charset="0"/>
              </a:rPr>
              <a:t> units apart: </a:t>
            </a:r>
          </a:p>
          <a:p>
            <a:pPr>
              <a:defRPr/>
            </a:pPr>
            <a:endParaRPr lang="en-US" altLang="en-US" kern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kern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kern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kern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kern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kern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endParaRPr lang="en-US" altLang="en-US" kern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71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“Train” of impulses function</a:t>
            </a:r>
          </a:p>
        </p:txBody>
      </p:sp>
      <p:graphicFrame>
        <p:nvGraphicFramePr>
          <p:cNvPr id="47108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164807"/>
              </p:ext>
            </p:extLst>
          </p:nvPr>
        </p:nvGraphicFramePr>
        <p:xfrm>
          <a:off x="3200401" y="3636964"/>
          <a:ext cx="2443163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Equation" r:id="rId3" imgW="1346200" imgH="431800" progId="Equation.DSMT4">
                  <p:embed/>
                </p:oleObj>
              </mc:Choice>
              <mc:Fallback>
                <p:oleObj name="Equation" r:id="rId3" imgW="1346200" imgH="431800" progId="Equation.DSMT4">
                  <p:embed/>
                  <p:pic>
                    <p:nvPicPr>
                      <p:cNvPr id="47108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1" y="3636964"/>
                        <a:ext cx="2443163" cy="7826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10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3" b="12279"/>
          <a:stretch>
            <a:fillRect/>
          </a:stretch>
        </p:blipFill>
        <p:spPr bwMode="auto">
          <a:xfrm>
            <a:off x="6629400" y="3200401"/>
            <a:ext cx="2514600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735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981200" y="16764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defRPr/>
            </a:pPr>
            <a:endParaRPr lang="en-US" altLang="en-US" kern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r>
              <a:rPr lang="en-US" altLang="en-US" kern="0" dirty="0">
                <a:latin typeface="Cambria" panose="02040503050406030204" pitchFamily="18" charset="0"/>
                <a:ea typeface="Cambria" panose="02040503050406030204" pitchFamily="18" charset="0"/>
              </a:rPr>
              <a:t>It is also a “train” of impulses, </a:t>
            </a:r>
            <a:r>
              <a:rPr lang="el-GR" altLang="en-US" kern="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Δ</a:t>
            </a:r>
            <a:r>
              <a:rPr lang="en-US" altLang="en-US" kern="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u=1/</a:t>
            </a:r>
            <a:r>
              <a:rPr lang="el-GR" altLang="en-US" kern="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Δ</a:t>
            </a:r>
            <a:r>
              <a:rPr lang="en-US" altLang="en-US" kern="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 </a:t>
            </a:r>
            <a:r>
              <a:rPr lang="en-US" altLang="en-US" kern="0" dirty="0">
                <a:latin typeface="Cambria" panose="02040503050406030204" pitchFamily="18" charset="0"/>
                <a:ea typeface="Cambria" panose="02040503050406030204" pitchFamily="18" charset="0"/>
              </a:rPr>
              <a:t>units apart:</a:t>
            </a:r>
          </a:p>
          <a:p>
            <a:pPr>
              <a:defRPr/>
            </a:pPr>
            <a:endParaRPr lang="en-US" altLang="en-US" kern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kern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kern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endParaRPr lang="en-US" altLang="en-US" kern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81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What is the FT of a s(x)?</a:t>
            </a:r>
          </a:p>
        </p:txBody>
      </p:sp>
      <p:pic>
        <p:nvPicPr>
          <p:cNvPr id="4813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2" b="16994"/>
          <a:stretch>
            <a:fillRect/>
          </a:stretch>
        </p:blipFill>
        <p:spPr bwMode="auto">
          <a:xfrm>
            <a:off x="7096126" y="3076575"/>
            <a:ext cx="27717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4813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628983"/>
              </p:ext>
            </p:extLst>
          </p:nvPr>
        </p:nvGraphicFramePr>
        <p:xfrm>
          <a:off x="2362200" y="3635376"/>
          <a:ext cx="415925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3" name="Equation" r:id="rId4" imgW="2755900" imgH="431800" progId="Equation.DSMT4">
                  <p:embed/>
                </p:oleObj>
              </mc:Choice>
              <mc:Fallback>
                <p:oleObj name="Equation" r:id="rId4" imgW="2755900" imgH="431800" progId="Equation.DSMT4">
                  <p:embed/>
                  <p:pic>
                    <p:nvPicPr>
                      <p:cNvPr id="48133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635376"/>
                        <a:ext cx="4159250" cy="6524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889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Spatial/frequency shifts (translation)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  <a:sym typeface="Wingdings" panose="05000000000000000000" pitchFamily="2" charset="2"/>
            </a:endParaRPr>
          </a:p>
          <a:p>
            <a:pPr lvl="1">
              <a:buFontTx/>
              <a:buNone/>
            </a:pPr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>
              <a:buFontTx/>
              <a:buNone/>
            </a:pPr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</a:p>
        </p:txBody>
      </p:sp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1524001" y="2602857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9157" name="Rectangle 7"/>
          <p:cNvSpPr>
            <a:spLocks noChangeArrowheads="1"/>
          </p:cNvSpPr>
          <p:nvPr/>
        </p:nvSpPr>
        <p:spPr bwMode="auto">
          <a:xfrm>
            <a:off x="1524001" y="260761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491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474814"/>
              </p:ext>
            </p:extLst>
          </p:nvPr>
        </p:nvGraphicFramePr>
        <p:xfrm>
          <a:off x="2133600" y="2514600"/>
          <a:ext cx="4648200" cy="301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3" name="Equation" r:id="rId4" imgW="1816100" imgH="1181100" progId="Equation.3">
                  <p:embed/>
                </p:oleObj>
              </mc:Choice>
              <mc:Fallback>
                <p:oleObj name="Equation" r:id="rId4" imgW="1816100" imgH="1181100" progId="Equation.3">
                  <p:embed/>
                  <p:pic>
                    <p:nvPicPr>
                      <p:cNvPr id="49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514600"/>
                        <a:ext cx="4648200" cy="30178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08" name="Text Box 8"/>
          <p:cNvSpPr txBox="1">
            <a:spLocks noChangeArrowheads="1"/>
          </p:cNvSpPr>
          <p:nvPr/>
        </p:nvSpPr>
        <p:spPr bwMode="auto">
          <a:xfrm>
            <a:off x="7770813" y="2922588"/>
            <a:ext cx="2004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Special Cases:</a:t>
            </a:r>
          </a:p>
        </p:txBody>
      </p:sp>
      <p:sp>
        <p:nvSpPr>
          <p:cNvPr id="49160" name="Rectangle 10"/>
          <p:cNvSpPr>
            <a:spLocks noChangeArrowheads="1"/>
          </p:cNvSpPr>
          <p:nvPr/>
        </p:nvSpPr>
        <p:spPr bwMode="auto">
          <a:xfrm>
            <a:off x="1524001" y="2774307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30720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230887"/>
              </p:ext>
            </p:extLst>
          </p:nvPr>
        </p:nvGraphicFramePr>
        <p:xfrm>
          <a:off x="7232650" y="3686175"/>
          <a:ext cx="31813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4" name="Equation" r:id="rId6" imgW="1282700" imgH="241300" progId="Equation.3">
                  <p:embed/>
                </p:oleObj>
              </mc:Choice>
              <mc:Fallback>
                <p:oleObj name="Equation" r:id="rId6" imgW="1282700" imgH="241300" progId="Equation.3">
                  <p:embed/>
                  <p:pic>
                    <p:nvPicPr>
                      <p:cNvPr id="30720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0" y="3686175"/>
                        <a:ext cx="3181350" cy="590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2" name="Rectangle 12"/>
          <p:cNvSpPr>
            <a:spLocks noChangeArrowheads="1"/>
          </p:cNvSpPr>
          <p:nvPr/>
        </p:nvSpPr>
        <p:spPr bwMode="auto">
          <a:xfrm>
            <a:off x="1524001" y="28171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30721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241699"/>
              </p:ext>
            </p:extLst>
          </p:nvPr>
        </p:nvGraphicFramePr>
        <p:xfrm>
          <a:off x="7281864" y="4724401"/>
          <a:ext cx="3043237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5" name="Equation" r:id="rId8" imgW="1244600" imgH="241300" progId="Equation.3">
                  <p:embed/>
                </p:oleObj>
              </mc:Choice>
              <mc:Fallback>
                <p:oleObj name="Equation" r:id="rId8" imgW="1244600" imgH="241300" progId="Equation.3">
                  <p:embed/>
                  <p:pic>
                    <p:nvPicPr>
                      <p:cNvPr id="30721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1864" y="4724401"/>
                        <a:ext cx="3043237" cy="5810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72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07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07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0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Cosine function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FT of the cosine function:</a:t>
            </a:r>
          </a:p>
          <a:p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8" y="2789239"/>
            <a:ext cx="45656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038600"/>
            <a:ext cx="45466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4419600" y="4167188"/>
            <a:ext cx="127631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cos(2</a:t>
            </a:r>
            <a:r>
              <a:rPr lang="el-GR" alt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 sz="1800" baseline="-25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x)</a:t>
            </a:r>
            <a:endParaRPr lang="el-GR" altLang="en-US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07" name="Text Box 7"/>
          <p:cNvSpPr txBox="1">
            <a:spLocks noChangeArrowheads="1"/>
          </p:cNvSpPr>
          <p:nvPr/>
        </p:nvSpPr>
        <p:spPr bwMode="auto">
          <a:xfrm>
            <a:off x="5986463" y="4724400"/>
            <a:ext cx="471604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1/2</a:t>
            </a:r>
          </a:p>
        </p:txBody>
      </p:sp>
      <p:sp>
        <p:nvSpPr>
          <p:cNvPr id="51208" name="Text Box 8"/>
          <p:cNvSpPr txBox="1">
            <a:spLocks noChangeArrowheads="1"/>
          </p:cNvSpPr>
          <p:nvPr/>
        </p:nvSpPr>
        <p:spPr bwMode="auto">
          <a:xfrm>
            <a:off x="6477000" y="4267200"/>
            <a:ext cx="533400" cy="27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F(u)</a:t>
            </a:r>
          </a:p>
        </p:txBody>
      </p:sp>
      <p:sp>
        <p:nvSpPr>
          <p:cNvPr id="51209" name="Left-Right Arrow 8"/>
          <p:cNvSpPr>
            <a:spLocks noChangeArrowheads="1"/>
          </p:cNvSpPr>
          <p:nvPr/>
        </p:nvSpPr>
        <p:spPr bwMode="auto">
          <a:xfrm>
            <a:off x="5040313" y="4756150"/>
            <a:ext cx="685800" cy="304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8096250" y="4419601"/>
            <a:ext cx="228017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Note that “negative”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frequencies only make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sense from a theoretical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point of view! 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108951" y="2714626"/>
            <a:ext cx="25999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u="sng">
                <a:latin typeface="Cambria" panose="02040503050406030204" pitchFamily="18" charset="0"/>
                <a:ea typeface="Cambria" panose="02040503050406030204" pitchFamily="18" charset="0"/>
              </a:rPr>
              <a:t>Note</a:t>
            </a:r>
            <a:r>
              <a:rPr lang="en-US" altLang="en-US" sz="1800">
                <a:latin typeface="Cambria" panose="02040503050406030204" pitchFamily="18" charset="0"/>
                <a:ea typeface="Cambria" panose="02040503050406030204" pitchFamily="18" charset="0"/>
              </a:rPr>
              <a:t>: the imaginary part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mbria" panose="02040503050406030204" pitchFamily="18" charset="0"/>
                <a:ea typeface="Cambria" panose="02040503050406030204" pitchFamily="18" charset="0"/>
              </a:rPr>
              <a:t>is zero; this is true for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mbria" panose="02040503050406030204" pitchFamily="18" charset="0"/>
                <a:ea typeface="Cambria" panose="02040503050406030204" pitchFamily="18" charset="0"/>
              </a:rPr>
              <a:t>all real and even f(x)</a:t>
            </a:r>
          </a:p>
        </p:txBody>
      </p:sp>
    </p:spTree>
    <p:extLst>
      <p:ext uri="{BB962C8B-B14F-4D97-AF65-F5344CB8AC3E}">
        <p14:creationId xmlns:p14="http://schemas.microsoft.com/office/powerpoint/2010/main" val="51227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Sine function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FT of the sine function:</a:t>
            </a:r>
          </a:p>
        </p:txBody>
      </p:sp>
      <p:grpSp>
        <p:nvGrpSpPr>
          <p:cNvPr id="53252" name="Group 3"/>
          <p:cNvGrpSpPr>
            <a:grpSpLocks/>
          </p:cNvGrpSpPr>
          <p:nvPr/>
        </p:nvGrpSpPr>
        <p:grpSpPr bwMode="auto">
          <a:xfrm>
            <a:off x="3660775" y="3897314"/>
            <a:ext cx="4584700" cy="2351087"/>
            <a:chOff x="1447800" y="3752850"/>
            <a:chExt cx="4584700" cy="2351088"/>
          </a:xfrm>
        </p:grpSpPr>
        <p:pic>
          <p:nvPicPr>
            <p:cNvPr id="53258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3752850"/>
              <a:ext cx="4584700" cy="235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53259" name="Text Box 6"/>
            <p:cNvSpPr txBox="1">
              <a:spLocks noChangeArrowheads="1"/>
            </p:cNvSpPr>
            <p:nvPr/>
          </p:nvSpPr>
          <p:spPr bwMode="auto">
            <a:xfrm>
              <a:off x="2819400" y="4110038"/>
              <a:ext cx="1245854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dirty="0">
                  <a:latin typeface="Cambria" panose="02040503050406030204" pitchFamily="18" charset="0"/>
                  <a:ea typeface="Cambria" panose="02040503050406030204" pitchFamily="18" charset="0"/>
                </a:rPr>
                <a:t>sin(2</a:t>
              </a:r>
              <a:r>
                <a:rPr lang="el-GR" altLang="en-US" sz="18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π</a:t>
              </a:r>
              <a:r>
                <a:rPr lang="en-US" altLang="en-US" sz="18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en-US" sz="1800" baseline="-250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en-US" sz="18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x)</a:t>
              </a:r>
              <a:endParaRPr lang="el-GR" alt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260" name="Text Box 7"/>
            <p:cNvSpPr txBox="1">
              <a:spLocks noChangeArrowheads="1"/>
            </p:cNvSpPr>
            <p:nvPr/>
          </p:nvSpPr>
          <p:spPr bwMode="auto">
            <a:xfrm>
              <a:off x="4724400" y="3905250"/>
              <a:ext cx="685800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jF</a:t>
              </a:r>
              <a:r>
                <a:rPr lang="en-US" altLang="en-US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(u)</a:t>
              </a:r>
            </a:p>
          </p:txBody>
        </p:sp>
        <p:sp>
          <p:nvSpPr>
            <p:cNvPr id="53261" name="Left-Right Arrow 7"/>
            <p:cNvSpPr>
              <a:spLocks noChangeArrowheads="1"/>
            </p:cNvSpPr>
            <p:nvPr/>
          </p:nvSpPr>
          <p:spPr bwMode="auto">
            <a:xfrm>
              <a:off x="3386138" y="4621213"/>
              <a:ext cx="685800" cy="3048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8616950" y="2616200"/>
            <a:ext cx="216617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u="sng">
                <a:latin typeface="Cambria" panose="02040503050406030204" pitchFamily="18" charset="0"/>
                <a:ea typeface="Cambria" panose="02040503050406030204" pitchFamily="18" charset="0"/>
              </a:rPr>
              <a:t>Note</a:t>
            </a:r>
            <a:r>
              <a:rPr lang="en-US" altLang="en-US" sz="1800">
                <a:latin typeface="Cambria" panose="02040503050406030204" pitchFamily="18" charset="0"/>
                <a:ea typeface="Cambria" panose="02040503050406030204" pitchFamily="18" charset="0"/>
              </a:rPr>
              <a:t>: the real part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mbria" panose="02040503050406030204" pitchFamily="18" charset="0"/>
                <a:ea typeface="Cambria" panose="02040503050406030204" pitchFamily="18" charset="0"/>
              </a:rPr>
              <a:t>is zero; this true for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mbria" panose="02040503050406030204" pitchFamily="18" charset="0"/>
                <a:ea typeface="Cambria" panose="02040503050406030204" pitchFamily="18" charset="0"/>
              </a:rPr>
              <a:t>all real and odd f(x)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3254" name="TextBox 3"/>
          <p:cNvSpPr txBox="1">
            <a:spLocks noChangeArrowheads="1"/>
          </p:cNvSpPr>
          <p:nvPr/>
        </p:nvSpPr>
        <p:spPr bwMode="auto">
          <a:xfrm>
            <a:off x="7280275" y="3500439"/>
            <a:ext cx="13035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imaginary axis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7086600" y="3781425"/>
            <a:ext cx="685800" cy="268288"/>
          </a:xfrm>
          <a:prstGeom prst="straightConnector1">
            <a:avLst/>
          </a:prstGeom>
          <a:ln>
            <a:headEnd type="none" w="sm" len="sm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382000" y="4413251"/>
            <a:ext cx="228017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Note that “negative”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frequencies only make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sense from a theoretical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point of view! </a:t>
            </a:r>
          </a:p>
        </p:txBody>
      </p:sp>
      <p:graphicFrame>
        <p:nvGraphicFramePr>
          <p:cNvPr id="5325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139378"/>
              </p:ext>
            </p:extLst>
          </p:nvPr>
        </p:nvGraphicFramePr>
        <p:xfrm>
          <a:off x="3886200" y="2752726"/>
          <a:ext cx="3900488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1" name="Equation" r:id="rId5" imgW="2527300" imgH="419100" progId="Equation.DSMT4">
                  <p:embed/>
                </p:oleObj>
              </mc:Choice>
              <mc:Fallback>
                <p:oleObj name="Equation" r:id="rId5" imgW="2527300" imgH="419100" progId="Equation.DSMT4">
                  <p:embed/>
                  <p:pic>
                    <p:nvPicPr>
                      <p:cNvPr id="5325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752726"/>
                        <a:ext cx="3900488" cy="6461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9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Extending FT in 2D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Forward FT</a:t>
            </a:r>
          </a:p>
          <a:p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Inverse FT</a:t>
            </a:r>
          </a:p>
          <a:p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819401"/>
            <a:ext cx="55626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752976"/>
            <a:ext cx="57912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749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13791" y="609600"/>
            <a:ext cx="9501809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Representative Forward/Inverse Equations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Forward Transformation (discrete case)</a:t>
            </a: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Inverse Transformation (discrete case)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92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691990"/>
              </p:ext>
            </p:extLst>
          </p:nvPr>
        </p:nvGraphicFramePr>
        <p:xfrm>
          <a:off x="2286000" y="3127376"/>
          <a:ext cx="77724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Equation" r:id="rId4" imgW="4216400" imgH="444500" progId="Equation.3">
                  <p:embed/>
                </p:oleObj>
              </mc:Choice>
              <mc:Fallback>
                <p:oleObj name="Equation" r:id="rId4" imgW="4216400" imgH="444500" progId="Equation.3">
                  <p:embed/>
                  <p:pic>
                    <p:nvPicPr>
                      <p:cNvPr id="92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127376"/>
                        <a:ext cx="7772400" cy="8239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1524001" y="2983857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92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725295"/>
              </p:ext>
            </p:extLst>
          </p:nvPr>
        </p:nvGraphicFramePr>
        <p:xfrm>
          <a:off x="2286000" y="5410200"/>
          <a:ext cx="8001000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Equation" r:id="rId6" imgW="4241800" imgH="431800" progId="Equation.3">
                  <p:embed/>
                </p:oleObj>
              </mc:Choice>
              <mc:Fallback>
                <p:oleObj name="Equation" r:id="rId6" imgW="4241800" imgH="431800" progId="Equation.3">
                  <p:embed/>
                  <p:pic>
                    <p:nvPicPr>
                      <p:cNvPr id="922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410200"/>
                        <a:ext cx="8001000" cy="8080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4343400" y="5040314"/>
            <a:ext cx="3130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inverse transformation kernel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4114800" y="2738439"/>
            <a:ext cx="3204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forward transformation kernel</a:t>
            </a:r>
          </a:p>
        </p:txBody>
      </p:sp>
      <p:sp>
        <p:nvSpPr>
          <p:cNvPr id="9227" name="Down Arrow 3"/>
          <p:cNvSpPr>
            <a:spLocks noChangeArrowheads="1"/>
          </p:cNvSpPr>
          <p:nvPr/>
        </p:nvSpPr>
        <p:spPr bwMode="auto">
          <a:xfrm>
            <a:off x="5486401" y="5381625"/>
            <a:ext cx="188913" cy="312738"/>
          </a:xfrm>
          <a:prstGeom prst="downArrow">
            <a:avLst>
              <a:gd name="adj1" fmla="val 50000"/>
              <a:gd name="adj2" fmla="val 49748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228" name="Down Arrow 15"/>
          <p:cNvSpPr>
            <a:spLocks noChangeArrowheads="1"/>
          </p:cNvSpPr>
          <p:nvPr/>
        </p:nvSpPr>
        <p:spPr bwMode="auto">
          <a:xfrm>
            <a:off x="5319714" y="3054351"/>
            <a:ext cx="187325" cy="314325"/>
          </a:xfrm>
          <a:prstGeom prst="downArrow">
            <a:avLst>
              <a:gd name="adj1" fmla="val 50000"/>
              <a:gd name="adj2" fmla="val 50424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71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2D rectangle function</a:t>
            </a:r>
            <a:endParaRPr lang="en-US" altLang="en-US" smtClean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7347" name="Text Box 5"/>
          <p:cNvSpPr txBox="1">
            <a:spLocks noChangeArrowheads="1"/>
          </p:cNvSpPr>
          <p:nvPr/>
        </p:nvSpPr>
        <p:spPr bwMode="auto">
          <a:xfrm>
            <a:off x="2590801" y="1752601"/>
            <a:ext cx="42496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 FT of a 2D rectangle function:</a:t>
            </a:r>
          </a:p>
        </p:txBody>
      </p:sp>
      <p:grpSp>
        <p:nvGrpSpPr>
          <p:cNvPr id="57348" name="Group 1"/>
          <p:cNvGrpSpPr>
            <a:grpSpLocks/>
          </p:cNvGrpSpPr>
          <p:nvPr/>
        </p:nvGrpSpPr>
        <p:grpSpPr bwMode="auto">
          <a:xfrm>
            <a:off x="3048001" y="2514600"/>
            <a:ext cx="5745163" cy="3494088"/>
            <a:chOff x="1524000" y="2514600"/>
            <a:chExt cx="5745163" cy="3494088"/>
          </a:xfrm>
        </p:grpSpPr>
        <p:pic>
          <p:nvPicPr>
            <p:cNvPr id="57349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2514600"/>
              <a:ext cx="5745163" cy="3494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0" name="Text Box 6"/>
            <p:cNvSpPr txBox="1">
              <a:spLocks noChangeArrowheads="1"/>
            </p:cNvSpPr>
            <p:nvPr/>
          </p:nvSpPr>
          <p:spPr bwMode="auto">
            <a:xfrm>
              <a:off x="4114800" y="2667000"/>
              <a:ext cx="13853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2D sinc()</a:t>
              </a:r>
            </a:p>
          </p:txBody>
        </p:sp>
        <p:sp>
          <p:nvSpPr>
            <p:cNvPr id="57351" name="TextBox 1"/>
            <p:cNvSpPr txBox="1">
              <a:spLocks noChangeArrowheads="1"/>
            </p:cNvSpPr>
            <p:nvPr/>
          </p:nvSpPr>
          <p:spPr bwMode="auto">
            <a:xfrm>
              <a:off x="3863975" y="3868738"/>
              <a:ext cx="103541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top 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665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Discrete Fourier Transform (DFT)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2286000" y="1828800"/>
            <a:ext cx="7772400" cy="41148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Extending the FT to the DFT requires converting continuous functions into a sequence of discrete values </a:t>
            </a: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 apply sampling! </a:t>
            </a: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				</a:t>
            </a:r>
            <a:endParaRPr lang="en-US" alt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939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" r="7272"/>
          <a:stretch>
            <a:fillRect/>
          </a:stretch>
        </p:blipFill>
        <p:spPr bwMode="auto">
          <a:xfrm>
            <a:off x="2435225" y="3789364"/>
            <a:ext cx="3733800" cy="215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939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046897"/>
              </p:ext>
            </p:extLst>
          </p:nvPr>
        </p:nvGraphicFramePr>
        <p:xfrm>
          <a:off x="6553201" y="4191001"/>
          <a:ext cx="38893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8" name="Equation" r:id="rId4" imgW="2095500" imgH="203200" progId="Equation.DSMT4">
                  <p:embed/>
                </p:oleObj>
              </mc:Choice>
              <mc:Fallback>
                <p:oleObj name="Equation" r:id="rId4" imgW="2095500" imgH="203200" progId="Equation.DSMT4">
                  <p:embed/>
                  <p:pic>
                    <p:nvPicPr>
                      <p:cNvPr id="5939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1" y="4191001"/>
                        <a:ext cx="3889375" cy="377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869503"/>
              </p:ext>
            </p:extLst>
          </p:nvPr>
        </p:nvGraphicFramePr>
        <p:xfrm>
          <a:off x="6551613" y="5486401"/>
          <a:ext cx="39370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9" name="Equation" r:id="rId6" imgW="2120900" imgH="203200" progId="Equation.DSMT4">
                  <p:embed/>
                </p:oleObj>
              </mc:Choice>
              <mc:Fallback>
                <p:oleObj name="Equation" r:id="rId6" imgW="2120900" imgH="203200" progId="Equation.DSMT4">
                  <p:embed/>
                  <p:pic>
                    <p:nvPicPr>
                      <p:cNvPr id="5939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1613" y="5486401"/>
                        <a:ext cx="3937000" cy="377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9" name="Rectangle 1"/>
          <p:cNvSpPr>
            <a:spLocks noChangeArrowheads="1"/>
          </p:cNvSpPr>
          <p:nvPr/>
        </p:nvSpPr>
        <p:spPr bwMode="auto">
          <a:xfrm>
            <a:off x="6805614" y="5897564"/>
            <a:ext cx="37861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600">
                <a:latin typeface="Cambria" panose="02040503050406030204" pitchFamily="18" charset="0"/>
                <a:ea typeface="Cambria" panose="02040503050406030204" pitchFamily="18" charset="0"/>
              </a:rPr>
              <a:t>Δ</a:t>
            </a: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u: sampling step in the frequency domain </a:t>
            </a:r>
          </a:p>
        </p:txBody>
      </p:sp>
      <p:sp>
        <p:nvSpPr>
          <p:cNvPr id="59400" name="Rectangle 7"/>
          <p:cNvSpPr>
            <a:spLocks noChangeArrowheads="1"/>
          </p:cNvSpPr>
          <p:nvPr/>
        </p:nvSpPr>
        <p:spPr bwMode="auto">
          <a:xfrm>
            <a:off x="6746875" y="4597400"/>
            <a:ext cx="3429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600">
                <a:latin typeface="Cambria" panose="02040503050406030204" pitchFamily="18" charset="0"/>
                <a:ea typeface="Cambria" panose="02040503050406030204" pitchFamily="18" charset="0"/>
              </a:rPr>
              <a:t>Δ</a:t>
            </a: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x: sampling step in the spatial domain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(assuming x</a:t>
            </a:r>
            <a:r>
              <a:rPr lang="en-US" altLang="en-US" sz="1600" baseline="-25000"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=0) </a:t>
            </a:r>
          </a:p>
        </p:txBody>
      </p:sp>
      <p:sp>
        <p:nvSpPr>
          <p:cNvPr id="59401" name="TextBox 1"/>
          <p:cNvSpPr txBox="1">
            <a:spLocks noChangeArrowheads="1"/>
          </p:cNvSpPr>
          <p:nvPr/>
        </p:nvSpPr>
        <p:spPr bwMode="auto">
          <a:xfrm>
            <a:off x="7239001" y="3282951"/>
            <a:ext cx="1870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f(x) </a:t>
            </a: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        F(u)</a:t>
            </a: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Left-Right Arrow 2"/>
          <p:cNvSpPr>
            <a:spLocks noChangeArrowheads="1"/>
          </p:cNvSpPr>
          <p:nvPr/>
        </p:nvSpPr>
        <p:spPr bwMode="auto">
          <a:xfrm>
            <a:off x="7924800" y="3413126"/>
            <a:ext cx="457200" cy="239713"/>
          </a:xfrm>
          <a:prstGeom prst="leftRightArrow">
            <a:avLst>
              <a:gd name="adj1" fmla="val 50000"/>
              <a:gd name="adj2" fmla="val 50004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551614" y="3925889"/>
            <a:ext cx="24844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Cambria" panose="02040503050406030204" pitchFamily="18" charset="0"/>
                <a:ea typeface="Cambria" panose="02040503050406030204" pitchFamily="18" charset="0"/>
              </a:rPr>
              <a:t>x-th sample (i.e., x is now an index)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325080" y="5210176"/>
            <a:ext cx="24844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u-</a:t>
            </a:r>
            <a:r>
              <a:rPr lang="en-US" alt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th</a:t>
            </a:r>
            <a:r>
              <a:rPr lang="en-US" alt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sample (i.e., u is now an index)</a:t>
            </a:r>
          </a:p>
        </p:txBody>
      </p:sp>
    </p:spTree>
    <p:extLst>
      <p:ext uri="{BB962C8B-B14F-4D97-AF65-F5344CB8AC3E}">
        <p14:creationId xmlns:p14="http://schemas.microsoft.com/office/powerpoint/2010/main" val="401028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9" grpId="0"/>
      <p:bldP spid="59400" grpId="0"/>
      <p:bldP spid="59401" grpId="0"/>
      <p:bldP spid="3" grpId="0" animBg="1"/>
      <p:bldP spid="4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95751" y="83345"/>
            <a:ext cx="8942024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Representing Sampling Mathematically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676400"/>
            <a:ext cx="8305800" cy="43434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ampling a continuous function f(x) can be represented  mathematically by multiplying f(x) with a train of impulses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s(x):</a:t>
            </a:r>
          </a:p>
          <a:p>
            <a:pPr>
              <a:defRPr/>
            </a:pP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Tx/>
              <a:buNone/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Tx/>
              <a:buNone/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042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97"/>
          <a:stretch>
            <a:fillRect/>
          </a:stretch>
        </p:blipFill>
        <p:spPr bwMode="auto">
          <a:xfrm>
            <a:off x="4510088" y="3503614"/>
            <a:ext cx="22860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6042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9"/>
          <a:stretch>
            <a:fillRect/>
          </a:stretch>
        </p:blipFill>
        <p:spPr bwMode="auto">
          <a:xfrm>
            <a:off x="1924050" y="3581401"/>
            <a:ext cx="1905000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604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1"/>
          <a:stretch>
            <a:fillRect/>
          </a:stretch>
        </p:blipFill>
        <p:spPr bwMode="auto">
          <a:xfrm>
            <a:off x="8156575" y="3557589"/>
            <a:ext cx="19812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0423" name="Text Box 12"/>
          <p:cNvSpPr txBox="1">
            <a:spLocks noChangeArrowheads="1"/>
          </p:cNvSpPr>
          <p:nvPr/>
        </p:nvSpPr>
        <p:spPr bwMode="auto">
          <a:xfrm>
            <a:off x="4030663" y="409416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</a:p>
        </p:txBody>
      </p:sp>
      <p:sp>
        <p:nvSpPr>
          <p:cNvPr id="60424" name="Right Arrow 2"/>
          <p:cNvSpPr>
            <a:spLocks noChangeArrowheads="1"/>
          </p:cNvSpPr>
          <p:nvPr/>
        </p:nvSpPr>
        <p:spPr bwMode="auto">
          <a:xfrm>
            <a:off x="7081838" y="3975101"/>
            <a:ext cx="838200" cy="57626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6042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332544"/>
              </p:ext>
            </p:extLst>
          </p:nvPr>
        </p:nvGraphicFramePr>
        <p:xfrm>
          <a:off x="7785100" y="5138738"/>
          <a:ext cx="27241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2" name="Equation" r:id="rId7" imgW="1930400" imgH="431800" progId="Equation.DSMT4">
                  <p:embed/>
                </p:oleObj>
              </mc:Choice>
              <mc:Fallback>
                <p:oleObj name="Equation" r:id="rId7" imgW="1930400" imgH="431800" progId="Equation.DSMT4">
                  <p:embed/>
                  <p:pic>
                    <p:nvPicPr>
                      <p:cNvPr id="6042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5100" y="5138738"/>
                        <a:ext cx="2724150" cy="609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6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071421"/>
              </p:ext>
            </p:extLst>
          </p:nvPr>
        </p:nvGraphicFramePr>
        <p:xfrm>
          <a:off x="4714876" y="5200651"/>
          <a:ext cx="18764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3" name="Equation" r:id="rId9" imgW="1346200" imgH="431800" progId="Equation.DSMT4">
                  <p:embed/>
                </p:oleObj>
              </mc:Choice>
              <mc:Fallback>
                <p:oleObj name="Equation" r:id="rId9" imgW="1346200" imgH="431800" progId="Equation.DSMT4">
                  <p:embed/>
                  <p:pic>
                    <p:nvPicPr>
                      <p:cNvPr id="60426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76" y="5200651"/>
                        <a:ext cx="1876425" cy="6016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7" name="Rectangle 1"/>
          <p:cNvSpPr>
            <a:spLocks noChangeArrowheads="1"/>
          </p:cNvSpPr>
          <p:nvPr/>
        </p:nvSpPr>
        <p:spPr bwMode="auto">
          <a:xfrm>
            <a:off x="3900488" y="6019800"/>
            <a:ext cx="3505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600">
                <a:latin typeface="Cambria" panose="02040503050406030204" pitchFamily="18" charset="0"/>
                <a:ea typeface="Cambria" panose="02040503050406030204" pitchFamily="18" charset="0"/>
              </a:rPr>
              <a:t>Δ</a:t>
            </a: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x: sampling step in the spatial domain</a:t>
            </a:r>
          </a:p>
        </p:txBody>
      </p:sp>
    </p:spTree>
    <p:extLst>
      <p:ext uri="{BB962C8B-B14F-4D97-AF65-F5344CB8AC3E}">
        <p14:creationId xmlns:p14="http://schemas.microsoft.com/office/powerpoint/2010/main" val="111763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2209800" y="609600"/>
            <a:ext cx="8305800" cy="1143000"/>
          </a:xfrm>
        </p:spPr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What is the FT of s(x)f(x)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6788" y="1981200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Using the definition of the FT: </a:t>
            </a:r>
          </a:p>
          <a:p>
            <a:pPr marL="0" indent="0">
              <a:buNone/>
              <a:defRPr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6246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4914830"/>
              </p:ext>
            </p:extLst>
          </p:nvPr>
        </p:nvGraphicFramePr>
        <p:xfrm>
          <a:off x="3152776" y="2814639"/>
          <a:ext cx="3463925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8" name="Equation" r:id="rId3" imgW="2374900" imgH="457200" progId="Equation.DSMT4">
                  <p:embed/>
                </p:oleObj>
              </mc:Choice>
              <mc:Fallback>
                <p:oleObj name="Equation" r:id="rId3" imgW="2374900" imgH="457200" progId="Equation.DSMT4">
                  <p:embed/>
                  <p:pic>
                    <p:nvPicPr>
                      <p:cNvPr id="6246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6" y="2814639"/>
                        <a:ext cx="3463925" cy="6683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348770"/>
              </p:ext>
            </p:extLst>
          </p:nvPr>
        </p:nvGraphicFramePr>
        <p:xfrm>
          <a:off x="7280275" y="4721225"/>
          <a:ext cx="2349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9" name="Equation" r:id="rId5" imgW="1765300" imgH="457200" progId="Equation.DSMT4">
                  <p:embed/>
                </p:oleObj>
              </mc:Choice>
              <mc:Fallback>
                <p:oleObj name="Equation" r:id="rId5" imgW="1765300" imgH="457200" progId="Equation.DSMT4">
                  <p:embed/>
                  <p:pic>
                    <p:nvPicPr>
                      <p:cNvPr id="11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0275" y="4721225"/>
                        <a:ext cx="2349500" cy="609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 bwMode="auto">
          <a:xfrm flipH="1">
            <a:off x="6791325" y="3149600"/>
            <a:ext cx="685800" cy="0"/>
          </a:xfrm>
          <a:prstGeom prst="straightConnector1">
            <a:avLst/>
          </a:prstGeom>
          <a:ln>
            <a:headEnd type="none" w="sm" len="sm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>
            <a:off x="6375400" y="5026025"/>
            <a:ext cx="685800" cy="0"/>
          </a:xfrm>
          <a:prstGeom prst="straightConnector1">
            <a:avLst/>
          </a:prstGeom>
          <a:ln>
            <a:headEnd type="none" w="sm" len="sm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631613"/>
              </p:ext>
            </p:extLst>
          </p:nvPr>
        </p:nvGraphicFramePr>
        <p:xfrm>
          <a:off x="3276601" y="3717925"/>
          <a:ext cx="2963863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0" name="Equation" r:id="rId7" imgW="2032000" imgH="457200" progId="Equation.DSMT4">
                  <p:embed/>
                </p:oleObj>
              </mc:Choice>
              <mc:Fallback>
                <p:oleObj name="Equation" r:id="rId7" imgW="2032000" imgH="457200" progId="Equation.DSMT4">
                  <p:embed/>
                  <p:pic>
                    <p:nvPicPr>
                      <p:cNvPr id="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1" y="3717925"/>
                        <a:ext cx="2963863" cy="6683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628504"/>
              </p:ext>
            </p:extLst>
          </p:nvPr>
        </p:nvGraphicFramePr>
        <p:xfrm>
          <a:off x="3657601" y="5772150"/>
          <a:ext cx="1908175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1" name="Equation" r:id="rId9" imgW="1307532" imgH="431613" progId="Equation.DSMT4">
                  <p:embed/>
                </p:oleObj>
              </mc:Choice>
              <mc:Fallback>
                <p:oleObj name="Equation" r:id="rId9" imgW="1307532" imgH="431613" progId="Equation.DSMT4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1" y="5772150"/>
                        <a:ext cx="1908175" cy="6302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806887"/>
              </p:ext>
            </p:extLst>
          </p:nvPr>
        </p:nvGraphicFramePr>
        <p:xfrm>
          <a:off x="3284538" y="4692650"/>
          <a:ext cx="294640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2" name="Equation" r:id="rId11" imgW="2019300" imgH="457200" progId="Equation.DSMT4">
                  <p:embed/>
                </p:oleObj>
              </mc:Choice>
              <mc:Fallback>
                <p:oleObj name="Equation" r:id="rId11" imgW="2019300" imgH="457200" progId="Equation.DSMT4">
                  <p:embed/>
                  <p:pic>
                    <p:nvPicPr>
                      <p:cNvPr id="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4538" y="4692650"/>
                        <a:ext cx="2946400" cy="6683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395552"/>
              </p:ext>
            </p:extLst>
          </p:nvPr>
        </p:nvGraphicFramePr>
        <p:xfrm>
          <a:off x="7580313" y="2884488"/>
          <a:ext cx="235585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3" name="Equation" r:id="rId13" imgW="1930400" imgH="431800" progId="Equation.DSMT4">
                  <p:embed/>
                </p:oleObj>
              </mc:Choice>
              <mc:Fallback>
                <p:oleObj name="Equation" r:id="rId13" imgW="1930400" imgH="431800" progId="Equation.DSMT4">
                  <p:embed/>
                  <p:pic>
                    <p:nvPicPr>
                      <p:cNvPr id="1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0313" y="2884488"/>
                        <a:ext cx="2355850" cy="527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/>
          <p:nvPr/>
        </p:nvCxnSpPr>
        <p:spPr bwMode="auto">
          <a:xfrm flipH="1">
            <a:off x="6448425" y="4114800"/>
            <a:ext cx="685800" cy="0"/>
          </a:xfrm>
          <a:prstGeom prst="straightConnector1">
            <a:avLst/>
          </a:prstGeom>
          <a:ln>
            <a:headEnd type="none" w="sm" len="sm"/>
            <a:tailEnd type="triangle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7348538" y="3771900"/>
            <a:ext cx="29671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Change the order of integration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with summation</a:t>
            </a:r>
          </a:p>
        </p:txBody>
      </p:sp>
    </p:spTree>
    <p:extLst>
      <p:ext uri="{BB962C8B-B14F-4D97-AF65-F5344CB8AC3E}">
        <p14:creationId xmlns:p14="http://schemas.microsoft.com/office/powerpoint/2010/main" val="414680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What is the FT of s(x)f(x)? (cont’d)</a:t>
            </a:r>
          </a:p>
        </p:txBody>
      </p:sp>
      <p:sp>
        <p:nvSpPr>
          <p:cNvPr id="63491" name="Rectangle 16"/>
          <p:cNvSpPr>
            <a:spLocks noChangeArrowheads="1"/>
          </p:cNvSpPr>
          <p:nvPr/>
        </p:nvSpPr>
        <p:spPr bwMode="auto">
          <a:xfrm>
            <a:off x="1524001" y="3002907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3492" name="Rectangle 18"/>
          <p:cNvSpPr>
            <a:spLocks noChangeArrowheads="1"/>
          </p:cNvSpPr>
          <p:nvPr/>
        </p:nvSpPr>
        <p:spPr bwMode="auto">
          <a:xfrm>
            <a:off x="1524001" y="3002907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302526" y="1660525"/>
            <a:ext cx="8289276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We will show later that the                   is periodic with period 1/</a:t>
            </a:r>
            <a:r>
              <a:rPr lang="el-GR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Δ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x – i.e., we need to sample one period only.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Assuming N equally spaced samples in the frequency domain, the sampling step </a:t>
            </a:r>
            <a:r>
              <a:rPr lang="el-GR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Δ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u would be: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ct val="0"/>
              </a:spcBef>
            </a:pPr>
            <a:endParaRPr lang="en-US" alt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Substituting in                             we obtain the forward  DFT: </a:t>
            </a:r>
          </a:p>
        </p:txBody>
      </p:sp>
      <p:graphicFrame>
        <p:nvGraphicFramePr>
          <p:cNvPr id="6349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803116"/>
              </p:ext>
            </p:extLst>
          </p:nvPr>
        </p:nvGraphicFramePr>
        <p:xfrm>
          <a:off x="3886201" y="3886201"/>
          <a:ext cx="10890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9" name="Equation" r:id="rId4" imgW="685800" imgH="393700" progId="Equation.DSMT4">
                  <p:embed/>
                </p:oleObj>
              </mc:Choice>
              <mc:Fallback>
                <p:oleObj name="Equation" r:id="rId4" imgW="685800" imgH="393700" progId="Equation.DSMT4">
                  <p:embed/>
                  <p:pic>
                    <p:nvPicPr>
                      <p:cNvPr id="6349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1" y="3886201"/>
                        <a:ext cx="1089025" cy="6254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809723"/>
              </p:ext>
            </p:extLst>
          </p:nvPr>
        </p:nvGraphicFramePr>
        <p:xfrm>
          <a:off x="6707188" y="4017963"/>
          <a:ext cx="29083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0" name="Equation" r:id="rId6" imgW="1637589" imgH="203112" progId="Equation.DSMT4">
                  <p:embed/>
                </p:oleObj>
              </mc:Choice>
              <mc:Fallback>
                <p:oleObj name="Equation" r:id="rId6" imgW="1637589" imgH="203112" progId="Equation.DSMT4">
                  <p:embed/>
                  <p:pic>
                    <p:nvPicPr>
                      <p:cNvPr id="6349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7188" y="4017963"/>
                        <a:ext cx="2908300" cy="3619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6" name="Rectangle 2"/>
          <p:cNvSpPr>
            <a:spLocks noChangeArrowheads="1"/>
          </p:cNvSpPr>
          <p:nvPr/>
        </p:nvSpPr>
        <p:spPr bwMode="auto">
          <a:xfrm>
            <a:off x="5486401" y="3917951"/>
            <a:ext cx="10139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where</a:t>
            </a:r>
          </a:p>
        </p:txBody>
      </p:sp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8356709"/>
              </p:ext>
            </p:extLst>
          </p:nvPr>
        </p:nvGraphicFramePr>
        <p:xfrm>
          <a:off x="3748088" y="5830889"/>
          <a:ext cx="500380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1" name="Equation" r:id="rId8" imgW="3263900" imgH="431800" progId="Equation.DSMT4">
                  <p:embed/>
                </p:oleObj>
              </mc:Choice>
              <mc:Fallback>
                <p:oleObj name="Equation" r:id="rId8" imgW="3263900" imgH="431800" progId="Equation.DSMT4">
                  <p:embed/>
                  <p:pic>
                    <p:nvPicPr>
                      <p:cNvPr id="2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5830889"/>
                        <a:ext cx="5003800" cy="6635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915961"/>
              </p:ext>
            </p:extLst>
          </p:nvPr>
        </p:nvGraphicFramePr>
        <p:xfrm>
          <a:off x="6290632" y="1755601"/>
          <a:ext cx="1182210" cy="343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2" name="Equation" r:id="rId10" imgW="875920" imgH="253890" progId="Equation.DSMT4">
                  <p:embed/>
                </p:oleObj>
              </mc:Choice>
              <mc:Fallback>
                <p:oleObj name="Equation" r:id="rId10" imgW="875920" imgH="253890" progId="Equation.DSMT4">
                  <p:embed/>
                  <p:pic>
                    <p:nvPicPr>
                      <p:cNvPr id="6349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0632" y="1755601"/>
                        <a:ext cx="1182210" cy="34364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921714"/>
              </p:ext>
            </p:extLst>
          </p:nvPr>
        </p:nvGraphicFramePr>
        <p:xfrm>
          <a:off x="4876801" y="4843464"/>
          <a:ext cx="1908175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3" name="Equation" r:id="rId12" imgW="1307532" imgH="431613" progId="Equation.DSMT4">
                  <p:embed/>
                </p:oleObj>
              </mc:Choice>
              <mc:Fallback>
                <p:oleObj name="Equation" r:id="rId12" imgW="1307532" imgH="431613" progId="Equation.DSMT4">
                  <p:embed/>
                  <p:pic>
                    <p:nvPicPr>
                      <p:cNvPr id="1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1" y="4843464"/>
                        <a:ext cx="1908175" cy="6302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772275" y="3762376"/>
            <a:ext cx="24844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Cambria" panose="02040503050406030204" pitchFamily="18" charset="0"/>
                <a:ea typeface="Cambria" panose="02040503050406030204" pitchFamily="18" charset="0"/>
              </a:rPr>
              <a:t>u-th sample (i.e., u is now an index)</a:t>
            </a:r>
          </a:p>
        </p:txBody>
      </p:sp>
    </p:spTree>
    <p:extLst>
      <p:ext uri="{BB962C8B-B14F-4D97-AF65-F5344CB8AC3E}">
        <p14:creationId xmlns:p14="http://schemas.microsoft.com/office/powerpoint/2010/main" val="368240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6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Discrete Fourier Transform (DFT)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>
          <a:xfrm>
            <a:off x="2133600" y="1981200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Forward DFT</a:t>
            </a: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Inverse DFT turns out to be:</a:t>
            </a:r>
          </a:p>
        </p:txBody>
      </p:sp>
      <p:graphicFrame>
        <p:nvGraphicFramePr>
          <p:cNvPr id="655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341755"/>
              </p:ext>
            </p:extLst>
          </p:nvPr>
        </p:nvGraphicFramePr>
        <p:xfrm>
          <a:off x="4054475" y="2533650"/>
          <a:ext cx="4648200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0" name="Equation" r:id="rId3" imgW="2870200" imgH="431800" progId="Equation.DSMT4">
                  <p:embed/>
                </p:oleObj>
              </mc:Choice>
              <mc:Fallback>
                <p:oleObj name="Equation" r:id="rId3" imgW="2870200" imgH="431800" progId="Equation.DSMT4">
                  <p:embed/>
                  <p:pic>
                    <p:nvPicPr>
                      <p:cNvPr id="655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4475" y="2533650"/>
                        <a:ext cx="4648200" cy="7000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190836"/>
              </p:ext>
            </p:extLst>
          </p:nvPr>
        </p:nvGraphicFramePr>
        <p:xfrm>
          <a:off x="3941764" y="4106864"/>
          <a:ext cx="4873625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1" name="Equation" r:id="rId5" imgW="3009900" imgH="431800" progId="Equation.DSMT4">
                  <p:embed/>
                </p:oleObj>
              </mc:Choice>
              <mc:Fallback>
                <p:oleObj name="Equation" r:id="rId5" imgW="3009900" imgH="431800" progId="Equation.DSMT4">
                  <p:embed/>
                  <p:pic>
                    <p:nvPicPr>
                      <p:cNvPr id="655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764" y="4106864"/>
                        <a:ext cx="4873625" cy="7000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2" name="TextBox 1"/>
          <p:cNvSpPr txBox="1">
            <a:spLocks noChangeArrowheads="1"/>
          </p:cNvSpPr>
          <p:nvPr/>
        </p:nvSpPr>
        <p:spPr bwMode="auto">
          <a:xfrm>
            <a:off x="2133600" y="5186363"/>
            <a:ext cx="84329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 Replacing l with u and k with x and using the simpler notation:</a:t>
            </a: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6554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092273"/>
              </p:ext>
            </p:extLst>
          </p:nvPr>
        </p:nvGraphicFramePr>
        <p:xfrm>
          <a:off x="2228851" y="5918201"/>
          <a:ext cx="3935413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2" name="Equation" r:id="rId7" imgW="2120900" imgH="203200" progId="Equation.DSMT4">
                  <p:embed/>
                </p:oleObj>
              </mc:Choice>
              <mc:Fallback>
                <p:oleObj name="Equation" r:id="rId7" imgW="2120900" imgH="203200" progId="Equation.DSMT4">
                  <p:embed/>
                  <p:pic>
                    <p:nvPicPr>
                      <p:cNvPr id="6554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1" y="5918201"/>
                        <a:ext cx="3935413" cy="377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068828"/>
              </p:ext>
            </p:extLst>
          </p:nvPr>
        </p:nvGraphicFramePr>
        <p:xfrm>
          <a:off x="6553201" y="5927726"/>
          <a:ext cx="38893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3" name="Equation" r:id="rId9" imgW="2095500" imgH="203200" progId="Equation.DSMT4">
                  <p:embed/>
                </p:oleObj>
              </mc:Choice>
              <mc:Fallback>
                <p:oleObj name="Equation" r:id="rId9" imgW="2095500" imgH="203200" progId="Equation.DSMT4">
                  <p:embed/>
                  <p:pic>
                    <p:nvPicPr>
                      <p:cNvPr id="6554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1" y="5927726"/>
                        <a:ext cx="3889375" cy="377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810500" y="5651501"/>
            <a:ext cx="24844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Cambria" panose="02040503050406030204" pitchFamily="18" charset="0"/>
                <a:ea typeface="Cambria" panose="02040503050406030204" pitchFamily="18" charset="0"/>
              </a:rPr>
              <a:t>x-th sample (i.e., x is now an index)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303589" y="5681663"/>
            <a:ext cx="24860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Cambria" panose="02040503050406030204" pitchFamily="18" charset="0"/>
                <a:ea typeface="Cambria" panose="02040503050406030204" pitchFamily="18" charset="0"/>
              </a:rPr>
              <a:t>u-th sample (i.e., u is now an index)</a:t>
            </a:r>
          </a:p>
        </p:txBody>
      </p:sp>
      <p:sp>
        <p:nvSpPr>
          <p:cNvPr id="65547" name="Rectangle 1"/>
          <p:cNvSpPr>
            <a:spLocks noChangeArrowheads="1"/>
          </p:cNvSpPr>
          <p:nvPr/>
        </p:nvSpPr>
        <p:spPr bwMode="auto">
          <a:xfrm>
            <a:off x="4953000" y="4114800"/>
            <a:ext cx="304800" cy="692150"/>
          </a:xfrm>
          <a:prstGeom prst="rect">
            <a:avLst/>
          </a:prstGeom>
          <a:noFill/>
          <a:ln w="12700" cap="sq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91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latin typeface="Cambria" panose="02040503050406030204" pitchFamily="18" charset="0"/>
                <a:ea typeface="Cambria" panose="02040503050406030204" pitchFamily="18" charset="0"/>
              </a:rPr>
              <a:t>Discrete Fourier Transform (DFT) (cont’d)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8688" y="1752600"/>
            <a:ext cx="7772400" cy="3581400"/>
          </a:xfrm>
        </p:spPr>
        <p:txBody>
          <a:bodyPr/>
          <a:lstStyle/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Forward DFT:</a:t>
            </a:r>
          </a:p>
          <a:p>
            <a:pPr marL="0" indent="0">
              <a:buNone/>
              <a:defRPr/>
            </a:pP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</a:p>
          <a:p>
            <a:pPr marL="0" indent="0">
              <a:buNone/>
              <a:defRPr/>
            </a:pP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Inverse DFT:</a:t>
            </a:r>
          </a:p>
        </p:txBody>
      </p:sp>
      <p:graphicFrame>
        <p:nvGraphicFramePr>
          <p:cNvPr id="6656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844075"/>
              </p:ext>
            </p:extLst>
          </p:nvPr>
        </p:nvGraphicFramePr>
        <p:xfrm>
          <a:off x="4038601" y="2895600"/>
          <a:ext cx="48609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8" name="Equation" r:id="rId4" imgW="2578100" imgH="444500" progId="Equation.DSMT4">
                  <p:embed/>
                </p:oleObj>
              </mc:Choice>
              <mc:Fallback>
                <p:oleObj name="Equation" r:id="rId4" imgW="2578100" imgH="444500" progId="Equation.DSMT4">
                  <p:embed/>
                  <p:pic>
                    <p:nvPicPr>
                      <p:cNvPr id="6656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1" y="2895600"/>
                        <a:ext cx="4860925" cy="838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220336"/>
              </p:ext>
            </p:extLst>
          </p:nvPr>
        </p:nvGraphicFramePr>
        <p:xfrm>
          <a:off x="4070351" y="5029200"/>
          <a:ext cx="507841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9" name="Equation" r:id="rId6" imgW="2692400" imgH="444500" progId="Equation.DSMT4">
                  <p:embed/>
                </p:oleObj>
              </mc:Choice>
              <mc:Fallback>
                <p:oleObj name="Equation" r:id="rId6" imgW="2692400" imgH="444500" progId="Equation.DSMT4">
                  <p:embed/>
                  <p:pic>
                    <p:nvPicPr>
                      <p:cNvPr id="6656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0351" y="5029200"/>
                        <a:ext cx="5078413" cy="838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6" name="TextBox 9"/>
          <p:cNvSpPr txBox="1">
            <a:spLocks noChangeArrowheads="1"/>
          </p:cNvSpPr>
          <p:nvPr/>
        </p:nvSpPr>
        <p:spPr bwMode="auto">
          <a:xfrm>
            <a:off x="6858000" y="5886451"/>
            <a:ext cx="24844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Cambria" panose="02040503050406030204" pitchFamily="18" charset="0"/>
                <a:ea typeface="Cambria" panose="02040503050406030204" pitchFamily="18" charset="0"/>
              </a:rPr>
              <a:t>x-th sample (i.e., x is now an index)</a:t>
            </a:r>
          </a:p>
        </p:txBody>
      </p:sp>
      <p:sp>
        <p:nvSpPr>
          <p:cNvPr id="66567" name="TextBox 10"/>
          <p:cNvSpPr txBox="1">
            <a:spLocks noChangeArrowheads="1"/>
          </p:cNvSpPr>
          <p:nvPr/>
        </p:nvSpPr>
        <p:spPr bwMode="auto">
          <a:xfrm>
            <a:off x="6627814" y="3724276"/>
            <a:ext cx="24860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Cambria" panose="02040503050406030204" pitchFamily="18" charset="0"/>
                <a:ea typeface="Cambria" panose="02040503050406030204" pitchFamily="18" charset="0"/>
              </a:rPr>
              <a:t>u-th sample (i.e., u is now an index)</a:t>
            </a:r>
          </a:p>
        </p:txBody>
      </p:sp>
    </p:spTree>
    <p:extLst>
      <p:ext uri="{BB962C8B-B14F-4D97-AF65-F5344CB8AC3E}">
        <p14:creationId xmlns:p14="http://schemas.microsoft.com/office/powerpoint/2010/main" val="251514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latin typeface="Cambria" panose="02040503050406030204" pitchFamily="18" charset="0"/>
                <a:ea typeface="Cambria" panose="02040503050406030204" pitchFamily="18" charset="0"/>
              </a:rPr>
              <a:t>Discrete Fourier Transform (DFT) (cont’d)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8688" y="1752600"/>
            <a:ext cx="7772400" cy="35814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We will be using the equivalent definition shown below where the 1/N constant appears in the forward DFT instead of the inverse DFT: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</a:p>
          <a:p>
            <a:pPr marL="0" indent="0">
              <a:buNone/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Forward DFT</a:t>
            </a: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Inverse DFT</a:t>
            </a:r>
          </a:p>
        </p:txBody>
      </p:sp>
      <p:graphicFrame>
        <p:nvGraphicFramePr>
          <p:cNvPr id="686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262249"/>
              </p:ext>
            </p:extLst>
          </p:nvPr>
        </p:nvGraphicFramePr>
        <p:xfrm>
          <a:off x="4343401" y="3676650"/>
          <a:ext cx="51720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2" name="Equation" r:id="rId4" imgW="2743200" imgH="444500" progId="Equation.DSMT4">
                  <p:embed/>
                </p:oleObj>
              </mc:Choice>
              <mc:Fallback>
                <p:oleObj name="Equation" r:id="rId4" imgW="2743200" imgH="444500" progId="Equation.DSMT4">
                  <p:embed/>
                  <p:pic>
                    <p:nvPicPr>
                      <p:cNvPr id="686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1" y="3676650"/>
                        <a:ext cx="5172075" cy="838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766721"/>
              </p:ext>
            </p:extLst>
          </p:nvPr>
        </p:nvGraphicFramePr>
        <p:xfrm>
          <a:off x="4557713" y="5181600"/>
          <a:ext cx="474186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3" name="Equation" r:id="rId6" imgW="2514600" imgH="444500" progId="Equation.DSMT4">
                  <p:embed/>
                </p:oleObj>
              </mc:Choice>
              <mc:Fallback>
                <p:oleObj name="Equation" r:id="rId6" imgW="2514600" imgH="444500" progId="Equation.DSMT4">
                  <p:embed/>
                  <p:pic>
                    <p:nvPicPr>
                      <p:cNvPr id="6861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7713" y="5181600"/>
                        <a:ext cx="4741862" cy="838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4" name="Rectangle 1"/>
          <p:cNvSpPr>
            <a:spLocks noChangeArrowheads="1"/>
          </p:cNvSpPr>
          <p:nvPr/>
        </p:nvSpPr>
        <p:spPr bwMode="auto">
          <a:xfrm>
            <a:off x="5181600" y="3562350"/>
            <a:ext cx="338138" cy="1066800"/>
          </a:xfrm>
          <a:prstGeom prst="rect">
            <a:avLst/>
          </a:prstGeom>
          <a:noFill/>
          <a:ln w="28575" cap="sq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8615" name="TextBox 10"/>
          <p:cNvSpPr txBox="1">
            <a:spLocks noChangeArrowheads="1"/>
          </p:cNvSpPr>
          <p:nvPr/>
        </p:nvSpPr>
        <p:spPr bwMode="auto">
          <a:xfrm>
            <a:off x="7162801" y="4471989"/>
            <a:ext cx="24860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Cambria" panose="02040503050406030204" pitchFamily="18" charset="0"/>
                <a:ea typeface="Cambria" panose="02040503050406030204" pitchFamily="18" charset="0"/>
              </a:rPr>
              <a:t>u-th sample (i.e., u is now an index)</a:t>
            </a:r>
          </a:p>
        </p:txBody>
      </p:sp>
      <p:sp>
        <p:nvSpPr>
          <p:cNvPr id="68616" name="TextBox 9"/>
          <p:cNvSpPr txBox="1">
            <a:spLocks noChangeArrowheads="1"/>
          </p:cNvSpPr>
          <p:nvPr/>
        </p:nvSpPr>
        <p:spPr bwMode="auto">
          <a:xfrm>
            <a:off x="6929439" y="6000751"/>
            <a:ext cx="24844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Cambria" panose="02040503050406030204" pitchFamily="18" charset="0"/>
                <a:ea typeface="Cambria" panose="02040503050406030204" pitchFamily="18" charset="0"/>
              </a:rPr>
              <a:t>x-th sample (i.e., x is now an index)</a:t>
            </a:r>
          </a:p>
        </p:txBody>
      </p:sp>
    </p:spTree>
    <p:extLst>
      <p:ext uri="{BB962C8B-B14F-4D97-AF65-F5344CB8AC3E}">
        <p14:creationId xmlns:p14="http://schemas.microsoft.com/office/powerpoint/2010/main" val="86438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Example</a:t>
            </a:r>
          </a:p>
        </p:txBody>
      </p:sp>
      <p:pic>
        <p:nvPicPr>
          <p:cNvPr id="70659" name="Picture 4"/>
          <p:cNvPicPr>
            <a:picLocks noChangeAspect="1" noChangeArrowheads="1"/>
          </p:cNvPicPr>
          <p:nvPr>
            <p:ph type="body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1782763"/>
            <a:ext cx="4343400" cy="2159000"/>
          </a:xfrm>
          <a:noFill/>
        </p:spPr>
      </p:pic>
      <p:sp>
        <p:nvSpPr>
          <p:cNvPr id="70660" name="TextBox 6"/>
          <p:cNvSpPr txBox="1">
            <a:spLocks noChangeArrowheads="1"/>
          </p:cNvSpPr>
          <p:nvPr/>
        </p:nvSpPr>
        <p:spPr bwMode="auto">
          <a:xfrm>
            <a:off x="7620001" y="2386014"/>
            <a:ext cx="75533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f(0) = 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f(1) = 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f(2) = 4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f(3) = 4</a:t>
            </a:r>
          </a:p>
        </p:txBody>
      </p:sp>
      <p:pic>
        <p:nvPicPr>
          <p:cNvPr id="7066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2057401"/>
            <a:ext cx="1322388" cy="150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0662" name="TextBox 1"/>
          <p:cNvSpPr txBox="1">
            <a:spLocks noChangeArrowheads="1"/>
          </p:cNvSpPr>
          <p:nvPr/>
        </p:nvSpPr>
        <p:spPr bwMode="auto">
          <a:xfrm>
            <a:off x="3492501" y="5349875"/>
            <a:ext cx="14285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F(0) = 13/4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F(1) = 1/4(-2+j)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F(2) = -1/4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F(3) = -1/4(2+j)</a:t>
            </a:r>
          </a:p>
        </p:txBody>
      </p:sp>
      <p:grpSp>
        <p:nvGrpSpPr>
          <p:cNvPr id="70663" name="Group 1"/>
          <p:cNvGrpSpPr>
            <a:grpSpLocks/>
          </p:cNvGrpSpPr>
          <p:nvPr/>
        </p:nvGrpSpPr>
        <p:grpSpPr bwMode="auto">
          <a:xfrm>
            <a:off x="6118226" y="4248150"/>
            <a:ext cx="3198813" cy="2249488"/>
            <a:chOff x="3840157" y="4114800"/>
            <a:chExt cx="3199058" cy="2249487"/>
          </a:xfrm>
        </p:grpSpPr>
        <p:pic>
          <p:nvPicPr>
            <p:cNvPr id="70665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157" y="4114800"/>
              <a:ext cx="3199058" cy="2249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70666" name="Rectangle 2"/>
            <p:cNvSpPr>
              <a:spLocks noChangeArrowheads="1"/>
            </p:cNvSpPr>
            <p:nvPr/>
          </p:nvSpPr>
          <p:spPr bwMode="auto">
            <a:xfrm>
              <a:off x="4016595" y="4577963"/>
              <a:ext cx="514924" cy="2769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13/4</a:t>
              </a:r>
            </a:p>
          </p:txBody>
        </p:sp>
        <p:sp>
          <p:nvSpPr>
            <p:cNvPr id="70667" name="Rectangle 8"/>
            <p:cNvSpPr>
              <a:spLocks noChangeArrowheads="1"/>
            </p:cNvSpPr>
            <p:nvPr/>
          </p:nvSpPr>
          <p:spPr bwMode="auto">
            <a:xfrm>
              <a:off x="5134863" y="5455869"/>
              <a:ext cx="269647" cy="2769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sp>
          <p:nvSpPr>
            <p:cNvPr id="70668" name="TextBox 4"/>
            <p:cNvSpPr txBox="1">
              <a:spLocks noChangeArrowheads="1"/>
            </p:cNvSpPr>
            <p:nvPr/>
          </p:nvSpPr>
          <p:spPr bwMode="auto">
            <a:xfrm>
              <a:off x="4614492" y="5223787"/>
              <a:ext cx="502099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Cambria" panose="02040503050406030204" pitchFamily="18" charset="0"/>
                  <a:ea typeface="Cambria" panose="02040503050406030204" pitchFamily="18" charset="0"/>
                </a:rPr>
                <a:t>           </a:t>
              </a:r>
            </a:p>
          </p:txBody>
        </p:sp>
        <p:graphicFrame>
          <p:nvGraphicFramePr>
            <p:cNvPr id="70669" name="Object 11"/>
            <p:cNvGraphicFramePr>
              <a:graphicFrameLocks noChangeAspect="1"/>
            </p:cNvGraphicFramePr>
            <p:nvPr/>
          </p:nvGraphicFramePr>
          <p:xfrm>
            <a:off x="4558557" y="5226051"/>
            <a:ext cx="254019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89" name="Equation" r:id="rId7" imgW="253890" imgH="431613" progId="Equation.DSMT4">
                    <p:embed/>
                  </p:oleObj>
                </mc:Choice>
                <mc:Fallback>
                  <p:oleObj name="Equation" r:id="rId7" imgW="253890" imgH="431613" progId="Equation.DSMT4">
                    <p:embed/>
                    <p:pic>
                      <p:nvPicPr>
                        <p:cNvPr id="70669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8557" y="5226051"/>
                          <a:ext cx="254019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70" name="Oval 9"/>
            <p:cNvSpPr>
              <a:spLocks noChangeArrowheads="1"/>
            </p:cNvSpPr>
            <p:nvPr/>
          </p:nvSpPr>
          <p:spPr bwMode="auto">
            <a:xfrm>
              <a:off x="5482117" y="5477368"/>
              <a:ext cx="76206" cy="76200"/>
            </a:xfrm>
            <a:prstGeom prst="ellipse">
              <a:avLst/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70671" name="Oval 15"/>
            <p:cNvSpPr>
              <a:spLocks noChangeArrowheads="1"/>
            </p:cNvSpPr>
            <p:nvPr/>
          </p:nvSpPr>
          <p:spPr bwMode="auto">
            <a:xfrm>
              <a:off x="4475410" y="4640263"/>
              <a:ext cx="76206" cy="76200"/>
            </a:xfrm>
            <a:prstGeom prst="ellipse">
              <a:avLst/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70672" name="Oval 16"/>
            <p:cNvSpPr>
              <a:spLocks noChangeArrowheads="1"/>
            </p:cNvSpPr>
            <p:nvPr/>
          </p:nvSpPr>
          <p:spPr bwMode="auto">
            <a:xfrm>
              <a:off x="4796662" y="5422761"/>
              <a:ext cx="76206" cy="76200"/>
            </a:xfrm>
            <a:prstGeom prst="ellipse">
              <a:avLst/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70673" name="Oval 17"/>
            <p:cNvSpPr>
              <a:spLocks noChangeArrowheads="1"/>
            </p:cNvSpPr>
            <p:nvPr/>
          </p:nvSpPr>
          <p:spPr bwMode="auto">
            <a:xfrm>
              <a:off x="5156888" y="5694768"/>
              <a:ext cx="76206" cy="76200"/>
            </a:xfrm>
            <a:prstGeom prst="ellipse">
              <a:avLst/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graphicFrame>
          <p:nvGraphicFramePr>
            <p:cNvPr id="70674" name="Object 19"/>
            <p:cNvGraphicFramePr>
              <a:graphicFrameLocks noChangeAspect="1"/>
            </p:cNvGraphicFramePr>
            <p:nvPr/>
          </p:nvGraphicFramePr>
          <p:xfrm>
            <a:off x="5523440" y="5221587"/>
            <a:ext cx="2540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90" name="Equation" r:id="rId9" imgW="253890" imgH="431613" progId="Equation.DSMT4">
                    <p:embed/>
                  </p:oleObj>
                </mc:Choice>
                <mc:Fallback>
                  <p:oleObj name="Equation" r:id="rId9" imgW="253890" imgH="431613" progId="Equation.DSMT4">
                    <p:embed/>
                    <p:pic>
                      <p:nvPicPr>
                        <p:cNvPr id="70674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23440" y="5221587"/>
                          <a:ext cx="254000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066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655498"/>
              </p:ext>
            </p:extLst>
          </p:nvPr>
        </p:nvGraphicFramePr>
        <p:xfrm>
          <a:off x="2209801" y="4710113"/>
          <a:ext cx="3362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1" name="Equation" r:id="rId10" imgW="2743200" imgH="444500" progId="Equation.DSMT4">
                  <p:embed/>
                </p:oleObj>
              </mc:Choice>
              <mc:Fallback>
                <p:oleObj name="Equation" r:id="rId10" imgW="2743200" imgH="444500" progId="Equation.DSMT4">
                  <p:embed/>
                  <p:pic>
                    <p:nvPicPr>
                      <p:cNvPr id="7066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1" y="4710113"/>
                        <a:ext cx="3362325" cy="546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253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How to correctly sample f(x)?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752600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en-US" sz="2200" u="sng" dirty="0">
                <a:latin typeface="Cambria" panose="02040503050406030204" pitchFamily="18" charset="0"/>
                <a:ea typeface="Cambria" panose="02040503050406030204" pitchFamily="18" charset="0"/>
              </a:rPr>
              <a:t>Example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: suppose that you need to obtain N samples from some function f(x), e.g.,  a Gaussian pdf:</a:t>
            </a:r>
          </a:p>
          <a:p>
            <a:pPr>
              <a:defRPr/>
            </a:pP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Would the following work?</a:t>
            </a:r>
          </a:p>
          <a:p>
            <a:pPr marL="0" indent="0">
              <a:buNone/>
              <a:defRPr/>
            </a:pP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7270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652144"/>
              </p:ext>
            </p:extLst>
          </p:nvPr>
        </p:nvGraphicFramePr>
        <p:xfrm>
          <a:off x="4876800" y="2746375"/>
          <a:ext cx="21272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7" name="Equation" r:id="rId3" imgW="1346200" imgH="482600" progId="Equation.DSMT4">
                  <p:embed/>
                </p:oleObj>
              </mc:Choice>
              <mc:Fallback>
                <p:oleObj name="Equation" r:id="rId3" imgW="1346200" imgH="482600" progId="Equation.DSMT4">
                  <p:embed/>
                  <p:pic>
                    <p:nvPicPr>
                      <p:cNvPr id="7270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746375"/>
                        <a:ext cx="2127250" cy="762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613" y="4248150"/>
            <a:ext cx="37957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297614" y="5799139"/>
            <a:ext cx="40008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Suppose </a:t>
            </a:r>
            <a:r>
              <a:rPr lang="el-GR" altLang="en-US" sz="2000">
                <a:latin typeface="Cambria" panose="02040503050406030204" pitchFamily="18" charset="0"/>
                <a:ea typeface="Cambria" panose="02040503050406030204" pitchFamily="18" charset="0"/>
              </a:rPr>
              <a:t>μ</a:t>
            </a:r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=0 and</a:t>
            </a:r>
            <a:r>
              <a:rPr lang="el-GR" altLang="en-US" sz="2000">
                <a:latin typeface="Cambria" panose="02040503050406030204" pitchFamily="18" charset="0"/>
                <a:ea typeface="Cambria" panose="02040503050406030204" pitchFamily="18" charset="0"/>
              </a:rPr>
              <a:t> σ</a:t>
            </a:r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=1,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almost all the samples will be zero!</a:t>
            </a:r>
          </a:p>
        </p:txBody>
      </p:sp>
      <p:sp>
        <p:nvSpPr>
          <p:cNvPr id="72711" name="Rectangle 7"/>
          <p:cNvSpPr>
            <a:spLocks noChangeArrowheads="1"/>
          </p:cNvSpPr>
          <p:nvPr/>
        </p:nvSpPr>
        <p:spPr bwMode="auto">
          <a:xfrm>
            <a:off x="3048000" y="4238626"/>
            <a:ext cx="4572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for(i=0; i&lt;N; i++)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    sample[i]=f(i);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5026025" y="5653089"/>
            <a:ext cx="914400" cy="465137"/>
          </a:xfrm>
          <a:prstGeom prst="rightArrow">
            <a:avLst>
              <a:gd name="adj1" fmla="val 50000"/>
              <a:gd name="adj2" fmla="val 50057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026026" y="5170488"/>
            <a:ext cx="663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418170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2711" grpId="0"/>
      <p:bldP spid="9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Kernel Properties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 kernel is said to be separable if:</a:t>
            </a: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 kernel is said to be </a:t>
            </a:r>
            <a:r>
              <a:rPr lang="en-US" altLang="en-US" dirty="0" smtClean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symmetric</a:t>
            </a: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if:</a:t>
            </a: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524001" y="30886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112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353194"/>
              </p:ext>
            </p:extLst>
          </p:nvPr>
        </p:nvGraphicFramePr>
        <p:xfrm>
          <a:off x="3730625" y="2886075"/>
          <a:ext cx="39624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Equation" r:id="rId4" imgW="1726451" imgH="215806" progId="Equation.3">
                  <p:embed/>
                </p:oleObj>
              </mc:Choice>
              <mc:Fallback>
                <p:oleObj name="Equation" r:id="rId4" imgW="1726451" imgH="215806" progId="Equation.3">
                  <p:embed/>
                  <p:pic>
                    <p:nvPicPr>
                      <p:cNvPr id="112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25" y="2886075"/>
                        <a:ext cx="3962400" cy="5032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1127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367034"/>
              </p:ext>
            </p:extLst>
          </p:nvPr>
        </p:nvGraphicFramePr>
        <p:xfrm>
          <a:off x="3649663" y="4813301"/>
          <a:ext cx="40132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" name="Equation" r:id="rId6" imgW="1701800" imgH="215900" progId="Equation.3">
                  <p:embed/>
                </p:oleObj>
              </mc:Choice>
              <mc:Fallback>
                <p:oleObj name="Equation" r:id="rId6" imgW="1701800" imgH="215900" progId="Equation.3">
                  <p:embed/>
                  <p:pic>
                    <p:nvPicPr>
                      <p:cNvPr id="1127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9663" y="4813301"/>
                        <a:ext cx="4013200" cy="517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217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How to correctly sample f(x)?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3505200"/>
            <a:ext cx="5638800" cy="28194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1. Determine the sampling interval 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              [</a:t>
            </a:r>
            <a:r>
              <a:rPr lang="el-GR" sz="2000" dirty="0">
                <a:latin typeface="Cambria" panose="02040503050406030204" pitchFamily="18" charset="0"/>
                <a:ea typeface="Cambria" panose="02040503050406030204" pitchFamily="18" charset="0"/>
              </a:rPr>
              <a:t>μ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-3</a:t>
            </a:r>
            <a:r>
              <a:rPr lang="el-GR" sz="2000" dirty="0">
                <a:latin typeface="Cambria" panose="02040503050406030204" pitchFamily="18" charset="0"/>
                <a:ea typeface="Cambria" panose="02040503050406030204" pitchFamily="18" charset="0"/>
              </a:rPr>
              <a:t>σ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l-GR" sz="2000" dirty="0">
                <a:latin typeface="Cambria" panose="02040503050406030204" pitchFamily="18" charset="0"/>
                <a:ea typeface="Cambria" panose="02040503050406030204" pitchFamily="18" charset="0"/>
              </a:rPr>
              <a:t>μ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+</a:t>
            </a:r>
            <a:r>
              <a:rPr lang="el-GR" sz="2000" dirty="0">
                <a:latin typeface="Cambria" panose="02040503050406030204" pitchFamily="18" charset="0"/>
                <a:ea typeface="Cambria" panose="02040503050406030204" pitchFamily="18" charset="0"/>
              </a:rPr>
              <a:t>3σ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]=[a, b]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2. Determine the sampling step :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l-GR" sz="2000" dirty="0">
                <a:latin typeface="Cambria" panose="02040503050406030204" pitchFamily="18" charset="0"/>
                <a:ea typeface="Cambria" panose="02040503050406030204" pitchFamily="18" charset="0"/>
              </a:rPr>
              <a:t>Δ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x = (b-a)/N 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3. Obtain the samples: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for(i=0; i&lt;N; i++)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   sample[i]=f(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a+i</a:t>
            </a:r>
            <a:r>
              <a:rPr lang="el-GR" sz="2000" dirty="0">
                <a:latin typeface="Cambria" panose="02040503050406030204" pitchFamily="18" charset="0"/>
                <a:ea typeface="Cambria" panose="02040503050406030204" pitchFamily="18" charset="0"/>
              </a:rPr>
              <a:t>Δ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x);</a:t>
            </a:r>
          </a:p>
          <a:p>
            <a:pPr>
              <a:defRPr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373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1828800"/>
            <a:ext cx="37957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39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Extending DFT to 2D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Assuming that f(</a:t>
            </a:r>
            <a:r>
              <a:rPr lang="en-US" alt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x,y</a:t>
            </a: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) is M x N:</a:t>
            </a: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Forward DFT</a:t>
            </a: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Inverse DFT:</a:t>
            </a: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43200"/>
            <a:ext cx="441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7475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699000"/>
            <a:ext cx="38100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7475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632462"/>
              </p:ext>
            </p:extLst>
          </p:nvPr>
        </p:nvGraphicFramePr>
        <p:xfrm>
          <a:off x="5524500" y="3586164"/>
          <a:ext cx="2503488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7" name="Equation" r:id="rId6" imgW="2273300" imgH="431800" progId="Equation.DSMT4">
                  <p:embed/>
                </p:oleObj>
              </mc:Choice>
              <mc:Fallback>
                <p:oleObj name="Equation" r:id="rId6" imgW="2273300" imgH="431800" progId="Equation.DSMT4">
                  <p:embed/>
                  <p:pic>
                    <p:nvPicPr>
                      <p:cNvPr id="7475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0" y="3586164"/>
                        <a:ext cx="2503488" cy="477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293376"/>
              </p:ext>
            </p:extLst>
          </p:nvPr>
        </p:nvGraphicFramePr>
        <p:xfrm>
          <a:off x="5514975" y="5673726"/>
          <a:ext cx="26162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8" name="Equation" r:id="rId8" imgW="2260600" imgH="431800" progId="Equation.DSMT4">
                  <p:embed/>
                </p:oleObj>
              </mc:Choice>
              <mc:Fallback>
                <p:oleObj name="Equation" r:id="rId8" imgW="2260600" imgH="431800" progId="Equation.DSMT4">
                  <p:embed/>
                  <p:pic>
                    <p:nvPicPr>
                      <p:cNvPr id="7475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4975" y="5673726"/>
                        <a:ext cx="2616200" cy="5000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0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563923"/>
              </p:ext>
            </p:extLst>
          </p:nvPr>
        </p:nvGraphicFramePr>
        <p:xfrm>
          <a:off x="8983663" y="5686425"/>
          <a:ext cx="14859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9" name="Equation" r:id="rId10" imgW="1485900" imgH="914400" progId="Equation.DSMT4">
                  <p:embed/>
                </p:oleObj>
              </mc:Choice>
              <mc:Fallback>
                <p:oleObj name="Equation" r:id="rId10" imgW="1485900" imgH="914400" progId="Equation.DSMT4">
                  <p:embed/>
                  <p:pic>
                    <p:nvPicPr>
                      <p:cNvPr id="7476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3663" y="5686425"/>
                        <a:ext cx="1485900" cy="914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4761" name="Straight Arrow Connector 3"/>
          <p:cNvCxnSpPr>
            <a:cxnSpLocks noChangeShapeType="1"/>
          </p:cNvCxnSpPr>
          <p:nvPr/>
        </p:nvCxnSpPr>
        <p:spPr bwMode="auto">
          <a:xfrm>
            <a:off x="8831263" y="5580063"/>
            <a:ext cx="685800" cy="0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762" name="Straight Arrow Connector 10"/>
          <p:cNvCxnSpPr>
            <a:cxnSpLocks noChangeShapeType="1"/>
          </p:cNvCxnSpPr>
          <p:nvPr/>
        </p:nvCxnSpPr>
        <p:spPr bwMode="auto">
          <a:xfrm>
            <a:off x="8831263" y="5580063"/>
            <a:ext cx="0" cy="609600"/>
          </a:xfrm>
          <a:prstGeom prst="straightConnector1">
            <a:avLst/>
          </a:prstGeom>
          <a:noFill/>
          <a:ln w="12700" cap="sq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763" name="TextBox 5"/>
          <p:cNvSpPr txBox="1">
            <a:spLocks noChangeArrowheads="1"/>
          </p:cNvSpPr>
          <p:nvPr/>
        </p:nvSpPr>
        <p:spPr bwMode="auto">
          <a:xfrm>
            <a:off x="9220200" y="5349876"/>
            <a:ext cx="2492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</a:p>
        </p:txBody>
      </p:sp>
      <p:sp>
        <p:nvSpPr>
          <p:cNvPr id="74764" name="TextBox 13"/>
          <p:cNvSpPr txBox="1">
            <a:spLocks noChangeArrowheads="1"/>
          </p:cNvSpPr>
          <p:nvPr/>
        </p:nvSpPr>
        <p:spPr bwMode="auto">
          <a:xfrm>
            <a:off x="8582025" y="5892800"/>
            <a:ext cx="24923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</a:p>
        </p:txBody>
      </p:sp>
      <p:sp>
        <p:nvSpPr>
          <p:cNvPr id="74765" name="TextBox 1"/>
          <p:cNvSpPr txBox="1">
            <a:spLocks noChangeArrowheads="1"/>
          </p:cNvSpPr>
          <p:nvPr/>
        </p:nvSpPr>
        <p:spPr bwMode="auto">
          <a:xfrm>
            <a:off x="9220201" y="5091114"/>
            <a:ext cx="10070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Notation:</a:t>
            </a:r>
          </a:p>
        </p:txBody>
      </p:sp>
      <p:sp>
        <p:nvSpPr>
          <p:cNvPr id="74766" name="TextBox 13"/>
          <p:cNvSpPr txBox="1">
            <a:spLocks noChangeArrowheads="1"/>
          </p:cNvSpPr>
          <p:nvPr/>
        </p:nvSpPr>
        <p:spPr bwMode="auto">
          <a:xfrm>
            <a:off x="5192713" y="4073526"/>
            <a:ext cx="35495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Cambria" panose="02040503050406030204" pitchFamily="18" charset="0"/>
                <a:ea typeface="Cambria" panose="02040503050406030204" pitchFamily="18" charset="0"/>
              </a:rPr>
              <a:t>(u-th, v-th) sample (i.e., u and v are now an indices)</a:t>
            </a:r>
          </a:p>
        </p:txBody>
      </p:sp>
      <p:sp>
        <p:nvSpPr>
          <p:cNvPr id="74767" name="TextBox 14"/>
          <p:cNvSpPr txBox="1">
            <a:spLocks noChangeArrowheads="1"/>
          </p:cNvSpPr>
          <p:nvPr/>
        </p:nvSpPr>
        <p:spPr bwMode="auto">
          <a:xfrm>
            <a:off x="5192713" y="6210301"/>
            <a:ext cx="35271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Cambria" panose="02040503050406030204" pitchFamily="18" charset="0"/>
                <a:ea typeface="Cambria" panose="02040503050406030204" pitchFamily="18" charset="0"/>
              </a:rPr>
              <a:t>(x-th, y-th) sample (i.e., x and y are now an indices)</a:t>
            </a:r>
          </a:p>
        </p:txBody>
      </p:sp>
    </p:spTree>
    <p:extLst>
      <p:ext uri="{BB962C8B-B14F-4D97-AF65-F5344CB8AC3E}">
        <p14:creationId xmlns:p14="http://schemas.microsoft.com/office/powerpoint/2010/main" val="375077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Extending DFT to 2D (cont’d)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Special case: f(</a:t>
            </a:r>
            <a:r>
              <a:rPr lang="en-US" alt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x,y</a:t>
            </a: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) is N x N:</a:t>
            </a:r>
          </a:p>
          <a:p>
            <a:pPr marL="0" indent="0">
              <a:buNone/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Forward DFT</a:t>
            </a: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Inverse DFT</a:t>
            </a: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2600326"/>
            <a:ext cx="43434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63" y="4518025"/>
            <a:ext cx="452837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7680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527788"/>
              </p:ext>
            </p:extLst>
          </p:nvPr>
        </p:nvGraphicFramePr>
        <p:xfrm>
          <a:off x="5105400" y="3595688"/>
          <a:ext cx="3627438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8" name="Equation" r:id="rId6" imgW="2654300" imgH="203200" progId="Equation.DSMT4">
                  <p:embed/>
                </p:oleObj>
              </mc:Choice>
              <mc:Fallback>
                <p:oleObj name="Equation" r:id="rId6" imgW="2654300" imgH="203200" progId="Equation.DSMT4">
                  <p:embed/>
                  <p:pic>
                    <p:nvPicPr>
                      <p:cNvPr id="7680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595688"/>
                        <a:ext cx="3627438" cy="279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191497"/>
              </p:ext>
            </p:extLst>
          </p:nvPr>
        </p:nvGraphicFramePr>
        <p:xfrm>
          <a:off x="5086351" y="5622926"/>
          <a:ext cx="3554413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9" name="Equation" r:id="rId8" imgW="2679700" imgH="203200" progId="Equation.DSMT4">
                  <p:embed/>
                </p:oleObj>
              </mc:Choice>
              <mc:Fallback>
                <p:oleObj name="Equation" r:id="rId8" imgW="2679700" imgH="203200" progId="Equation.DSMT4">
                  <p:embed/>
                  <p:pic>
                    <p:nvPicPr>
                      <p:cNvPr id="7680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351" y="5622926"/>
                        <a:ext cx="3554413" cy="2714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791200" y="2647951"/>
            <a:ext cx="381000" cy="798513"/>
          </a:xfrm>
          <a:prstGeom prst="rect">
            <a:avLst/>
          </a:prstGeom>
          <a:noFill/>
          <a:ln w="28575" cap="sq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791200" y="4551364"/>
            <a:ext cx="381000" cy="879475"/>
          </a:xfrm>
          <a:prstGeom prst="rect">
            <a:avLst/>
          </a:prstGeom>
          <a:noFill/>
          <a:ln w="28575" cap="sq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6810" name="TextBox 9"/>
          <p:cNvSpPr txBox="1">
            <a:spLocks noChangeArrowheads="1"/>
          </p:cNvSpPr>
          <p:nvPr/>
        </p:nvSpPr>
        <p:spPr bwMode="auto">
          <a:xfrm>
            <a:off x="5181601" y="3851276"/>
            <a:ext cx="35495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Cambria" panose="02040503050406030204" pitchFamily="18" charset="0"/>
                <a:ea typeface="Cambria" panose="02040503050406030204" pitchFamily="18" charset="0"/>
              </a:rPr>
              <a:t>(u-th, v-th) sample (i.e., u and v are now an indices)</a:t>
            </a:r>
          </a:p>
        </p:txBody>
      </p:sp>
      <p:sp>
        <p:nvSpPr>
          <p:cNvPr id="76811" name="TextBox 11"/>
          <p:cNvSpPr txBox="1">
            <a:spLocks noChangeArrowheads="1"/>
          </p:cNvSpPr>
          <p:nvPr/>
        </p:nvSpPr>
        <p:spPr bwMode="auto">
          <a:xfrm>
            <a:off x="5086351" y="5957889"/>
            <a:ext cx="35271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Cambria" panose="02040503050406030204" pitchFamily="18" charset="0"/>
                <a:ea typeface="Cambria" panose="02040503050406030204" pitchFamily="18" charset="0"/>
              </a:rPr>
              <a:t>(x-th, y-th) sample (i.e., x and y are now an indices)</a:t>
            </a:r>
          </a:p>
        </p:txBody>
      </p:sp>
    </p:spTree>
    <p:extLst>
      <p:ext uri="{BB962C8B-B14F-4D97-AF65-F5344CB8AC3E}">
        <p14:creationId xmlns:p14="http://schemas.microsoft.com/office/powerpoint/2010/main" val="6649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048" y="267573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Properties of 2D </a:t>
            </a:r>
            <a:r>
              <a:rPr lang="en-US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DFT &amp; </a:t>
            </a:r>
            <a:br>
              <a:rPr lang="en-US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Relationship </a:t>
            </a:r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between spatial </a:t>
            </a:r>
            <a:r>
              <a:rPr lang="en-US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and frequency </a:t>
            </a:r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interval, Translation </a:t>
            </a:r>
            <a:r>
              <a:rPr lang="en-US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and Rotation</a:t>
            </a:r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, Periodicity, symmetric</a:t>
            </a:r>
            <a:b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properties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3875-F278-479A-A9ED-6926CAEEA61D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38EF2-3B4A-43EB-A07E-4B2FF3B02AD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56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2D DFT Interpretation</a:t>
            </a:r>
          </a:p>
        </p:txBody>
      </p:sp>
      <p:pic>
        <p:nvPicPr>
          <p:cNvPr id="78851" name="Picture 5" descr="0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2"/>
          <a:stretch>
            <a:fillRect/>
          </a:stretch>
        </p:blipFill>
        <p:spPr bwMode="auto">
          <a:xfrm>
            <a:off x="3505200" y="3200401"/>
            <a:ext cx="5943600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TextBox 4"/>
          <p:cNvSpPr txBox="1">
            <a:spLocks noChangeArrowheads="1"/>
          </p:cNvSpPr>
          <p:nvPr/>
        </p:nvSpPr>
        <p:spPr bwMode="auto">
          <a:xfrm>
            <a:off x="6172200" y="3213100"/>
            <a:ext cx="22156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2D cos/sin functions</a:t>
            </a:r>
          </a:p>
        </p:txBody>
      </p:sp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1868489"/>
            <a:ext cx="4000500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61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How to visualize DFT?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708150"/>
            <a:ext cx="8382000" cy="4114800"/>
          </a:xfrm>
        </p:spPr>
        <p:txBody>
          <a:bodyPr/>
          <a:lstStyle/>
          <a:p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Typically, we visualize the magnitude (spectrum): |F(</a:t>
            </a:r>
            <a:r>
              <a:rPr lang="en-US" alt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u,v</a:t>
            </a: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)|</a:t>
            </a:r>
          </a:p>
          <a:p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Need to apply some “stretching” since the dynamic range of |F(</a:t>
            </a:r>
            <a:r>
              <a:rPr lang="en-US" alt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u,v</a:t>
            </a: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)| is very large, e.g.: </a:t>
            </a:r>
          </a:p>
        </p:txBody>
      </p:sp>
      <p:pic>
        <p:nvPicPr>
          <p:cNvPr id="7987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558" y="4325938"/>
            <a:ext cx="186372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7987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00" y="4354055"/>
            <a:ext cx="17907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79878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17" y="4360863"/>
            <a:ext cx="1863725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9879" name="Text Box 8"/>
          <p:cNvSpPr txBox="1">
            <a:spLocks noChangeArrowheads="1"/>
          </p:cNvSpPr>
          <p:nvPr/>
        </p:nvSpPr>
        <p:spPr bwMode="auto">
          <a:xfrm>
            <a:off x="4711700" y="6119813"/>
            <a:ext cx="22048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without stretching</a:t>
            </a:r>
          </a:p>
        </p:txBody>
      </p:sp>
      <p:sp>
        <p:nvSpPr>
          <p:cNvPr id="79880" name="Text Box 9"/>
          <p:cNvSpPr txBox="1">
            <a:spLocks noChangeArrowheads="1"/>
          </p:cNvSpPr>
          <p:nvPr/>
        </p:nvSpPr>
        <p:spPr bwMode="auto">
          <a:xfrm>
            <a:off x="7302501" y="6116638"/>
            <a:ext cx="18611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after stretching</a:t>
            </a:r>
          </a:p>
        </p:txBody>
      </p:sp>
      <p:sp>
        <p:nvSpPr>
          <p:cNvPr id="79881" name="Text Box 10"/>
          <p:cNvSpPr txBox="1">
            <a:spLocks noChangeArrowheads="1"/>
          </p:cNvSpPr>
          <p:nvPr/>
        </p:nvSpPr>
        <p:spPr bwMode="auto">
          <a:xfrm>
            <a:off x="2293938" y="6078538"/>
            <a:ext cx="17475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original image</a:t>
            </a:r>
          </a:p>
        </p:txBody>
      </p:sp>
      <p:sp>
        <p:nvSpPr>
          <p:cNvPr id="79882" name="Rectangle 1"/>
          <p:cNvSpPr>
            <a:spLocks noChangeArrowheads="1"/>
          </p:cNvSpPr>
          <p:nvPr/>
        </p:nvSpPr>
        <p:spPr bwMode="auto">
          <a:xfrm>
            <a:off x="5168900" y="3917951"/>
            <a:ext cx="11673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|F(u,v)|</a:t>
            </a:r>
          </a:p>
        </p:txBody>
      </p:sp>
      <p:sp>
        <p:nvSpPr>
          <p:cNvPr id="79883" name="Rectangle 2"/>
          <p:cNvSpPr>
            <a:spLocks noChangeArrowheads="1"/>
          </p:cNvSpPr>
          <p:nvPr/>
        </p:nvSpPr>
        <p:spPr bwMode="auto">
          <a:xfrm>
            <a:off x="7677150" y="3903663"/>
            <a:ext cx="12057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|D(u,v)|</a:t>
            </a:r>
          </a:p>
        </p:txBody>
      </p:sp>
      <p:graphicFrame>
        <p:nvGraphicFramePr>
          <p:cNvPr id="7988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180116"/>
              </p:ext>
            </p:extLst>
          </p:nvPr>
        </p:nvGraphicFramePr>
        <p:xfrm>
          <a:off x="4267200" y="3453607"/>
          <a:ext cx="3657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9" name="Equation" r:id="rId7" imgW="1625600" imgH="203200" progId="Equation.DSMT4">
                  <p:embed/>
                </p:oleObj>
              </mc:Choice>
              <mc:Fallback>
                <p:oleObj name="Equation" r:id="rId7" imgW="1625600" imgH="203200" progId="Equation.DSMT4">
                  <p:embed/>
                  <p:pic>
                    <p:nvPicPr>
                      <p:cNvPr id="7988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453607"/>
                        <a:ext cx="3657600" cy="457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5" name="TextBox 2"/>
          <p:cNvSpPr txBox="1">
            <a:spLocks noChangeArrowheads="1"/>
          </p:cNvSpPr>
          <p:nvPr/>
        </p:nvSpPr>
        <p:spPr bwMode="auto">
          <a:xfrm>
            <a:off x="9215438" y="4408488"/>
            <a:ext cx="154497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Subsequently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mapping the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values to [0, 255]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will further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improve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visualization!</a:t>
            </a:r>
          </a:p>
        </p:txBody>
      </p:sp>
    </p:spTree>
    <p:extLst>
      <p:ext uri="{BB962C8B-B14F-4D97-AF65-F5344CB8AC3E}">
        <p14:creationId xmlns:p14="http://schemas.microsoft.com/office/powerpoint/2010/main" val="230257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9" grpId="0"/>
      <p:bldP spid="79880" grpId="0"/>
      <p:bldP spid="79881" grpId="0"/>
      <p:bldP spid="79882" grpId="0"/>
      <p:bldP spid="79883" grpId="0"/>
      <p:bldP spid="7988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How to visualize DFT? (cont’d)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7634288" cy="41148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 stretching transformation is needed ONLY for improving spectrum visualization! </a:t>
            </a:r>
          </a:p>
          <a:p>
            <a:pPr>
              <a:defRPr/>
            </a:pP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It does not change the information conveyed by the spectrum, it only allows us to visualize it better.</a:t>
            </a:r>
          </a:p>
          <a:p>
            <a:pPr>
              <a:defRPr/>
            </a:pP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 original magnitude |F(</a:t>
            </a:r>
            <a:r>
              <a:rPr lang="en-US" alt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u,v</a:t>
            </a: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)| should be used in all other computations. </a:t>
            </a:r>
          </a:p>
          <a:p>
            <a:pPr marL="0" indent="0">
              <a:buNone/>
              <a:defRPr/>
            </a:pPr>
            <a:endParaRPr lang="en-US" alt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819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503030"/>
              </p:ext>
            </p:extLst>
          </p:nvPr>
        </p:nvGraphicFramePr>
        <p:xfrm>
          <a:off x="4198938" y="3124200"/>
          <a:ext cx="3657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3" name="Equation" r:id="rId4" imgW="1625600" imgH="203200" progId="Equation.DSMT4">
                  <p:embed/>
                </p:oleObj>
              </mc:Choice>
              <mc:Fallback>
                <p:oleObj name="Equation" r:id="rId4" imgW="1625600" imgH="203200" progId="Equation.DSMT4">
                  <p:embed/>
                  <p:pic>
                    <p:nvPicPr>
                      <p:cNvPr id="8192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8938" y="3124200"/>
                        <a:ext cx="3657600" cy="457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807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DFT Properties: (1) Separability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1981200"/>
            <a:ext cx="8229600" cy="4114800"/>
          </a:xfrm>
        </p:spPr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The 2D DFT can be computed using 1D DFTs:</a:t>
            </a:r>
          </a:p>
          <a:p>
            <a:pPr lvl="1">
              <a:buFontTx/>
              <a:buNone/>
            </a:pPr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>
              <a:buFontTx/>
              <a:buNone/>
            </a:pPr>
            <a:endParaRPr lang="en-US" altLang="en-US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>
              <a:buFontTx/>
              <a:buNone/>
            </a:pPr>
            <a:r>
              <a:rPr lang="en-US" altLang="en-US">
                <a:latin typeface="Cambria" panose="02040503050406030204" pitchFamily="18" charset="0"/>
                <a:ea typeface="Cambria" panose="02040503050406030204" pitchFamily="18" charset="0"/>
              </a:rPr>
              <a:t>Forward DFT: </a:t>
            </a:r>
          </a:p>
          <a:p>
            <a:pPr lvl="1">
              <a:buFontTx/>
              <a:buNone/>
            </a:pPr>
            <a:endParaRPr lang="en-US" altLang="en-US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>
              <a:buFontTx/>
              <a:buNone/>
            </a:pPr>
            <a:endParaRPr lang="en-US" alt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048000"/>
            <a:ext cx="45720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2396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405356"/>
              </p:ext>
            </p:extLst>
          </p:nvPr>
        </p:nvGraphicFramePr>
        <p:xfrm>
          <a:off x="4883150" y="4895850"/>
          <a:ext cx="441960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7" name="Equation" r:id="rId5" imgW="1752600" imgH="304800" progId="Equation.DSMT4">
                  <p:embed/>
                </p:oleObj>
              </mc:Choice>
              <mc:Fallback>
                <p:oleObj name="Equation" r:id="rId5" imgW="1752600" imgH="304800" progId="Equation.DSMT4">
                  <p:embed/>
                  <p:pic>
                    <p:nvPicPr>
                      <p:cNvPr id="2396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3150" y="4895850"/>
                        <a:ext cx="4419600" cy="768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623" name="Text Box 7"/>
          <p:cNvSpPr txBox="1">
            <a:spLocks noChangeArrowheads="1"/>
          </p:cNvSpPr>
          <p:nvPr/>
        </p:nvSpPr>
        <p:spPr bwMode="auto">
          <a:xfrm>
            <a:off x="2590800" y="4495800"/>
            <a:ext cx="222490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This is because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the exponential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kernel is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separable!</a:t>
            </a:r>
          </a:p>
        </p:txBody>
      </p:sp>
    </p:spTree>
    <p:extLst>
      <p:ext uri="{BB962C8B-B14F-4D97-AF65-F5344CB8AC3E}">
        <p14:creationId xmlns:p14="http://schemas.microsoft.com/office/powerpoint/2010/main" val="344847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39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2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31200" y="5076825"/>
            <a:ext cx="2057400" cy="1219200"/>
          </a:xfrm>
          <a:prstGeom prst="rect">
            <a:avLst/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Using the kernel separability:</a:t>
            </a:r>
          </a:p>
          <a:p>
            <a:pPr>
              <a:lnSpc>
                <a:spcPct val="90000"/>
              </a:lnSpc>
            </a:pPr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Let’s set:</a:t>
            </a:r>
          </a:p>
          <a:p>
            <a:pPr>
              <a:lnSpc>
                <a:spcPct val="90000"/>
              </a:lnSpc>
            </a:pPr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Then:  </a:t>
            </a:r>
          </a:p>
        </p:txBody>
      </p:sp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90800"/>
            <a:ext cx="5029200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6021" name="Rectangle 2"/>
          <p:cNvSpPr>
            <a:spLocks noGrp="1" noChangeArrowheads="1"/>
          </p:cNvSpPr>
          <p:nvPr>
            <p:ph type="title"/>
          </p:nvPr>
        </p:nvSpPr>
        <p:spPr>
          <a:xfrm>
            <a:off x="1130931" y="243682"/>
            <a:ext cx="9076063" cy="1143000"/>
          </a:xfrm>
        </p:spPr>
        <p:txBody>
          <a:bodyPr>
            <a:normAutofit fontScale="90000"/>
          </a:bodyPr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DFT Properties: (1) </a:t>
            </a:r>
            <a:r>
              <a:rPr lang="en-US" alt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Separability</a:t>
            </a: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(cont’d)</a:t>
            </a:r>
          </a:p>
        </p:txBody>
      </p:sp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883026"/>
            <a:ext cx="37338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39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563" y="5224463"/>
            <a:ext cx="4114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" name="Left Brace 2"/>
          <p:cNvSpPr/>
          <p:nvPr/>
        </p:nvSpPr>
        <p:spPr bwMode="auto">
          <a:xfrm rot="16200000">
            <a:off x="7204869" y="2634457"/>
            <a:ext cx="296863" cy="2057400"/>
          </a:xfrm>
          <a:prstGeom prst="leftBrace">
            <a:avLst/>
          </a:prstGeom>
          <a:ln>
            <a:headEnd type="none" w="sm" len="sm"/>
            <a:tailEnd type="none" w="sm" len="sm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610600" y="5168901"/>
            <a:ext cx="18049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 2D DFT steps: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1. Compute F</a:t>
            </a:r>
            <a:r>
              <a:rPr lang="en-US" altLang="en-US" sz="1600" baseline="-2500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(x,v)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2. Compute F(u,v)</a:t>
            </a:r>
          </a:p>
        </p:txBody>
      </p: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>
            <a:off x="7848600" y="5686425"/>
            <a:ext cx="304800" cy="0"/>
          </a:xfrm>
          <a:prstGeom prst="straightConnector1">
            <a:avLst/>
          </a:prstGeom>
          <a:noFill/>
          <a:ln w="57150" cap="sq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027" name="TextBox 5"/>
          <p:cNvSpPr txBox="1">
            <a:spLocks noChangeArrowheads="1"/>
          </p:cNvSpPr>
          <p:nvPr/>
        </p:nvSpPr>
        <p:spPr bwMode="auto">
          <a:xfrm>
            <a:off x="6705600" y="4279901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20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86028" name="TextBox 12"/>
          <p:cNvSpPr txBox="1">
            <a:spLocks noChangeArrowheads="1"/>
          </p:cNvSpPr>
          <p:nvPr/>
        </p:nvSpPr>
        <p:spPr bwMode="auto">
          <a:xfrm>
            <a:off x="6575425" y="5608639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20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1054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How to compute F</a:t>
            </a:r>
            <a:r>
              <a:rPr lang="en-US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x,v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)?   </a:t>
            </a:r>
          </a:p>
          <a:p>
            <a:pPr>
              <a:lnSpc>
                <a:spcPct val="90000"/>
              </a:lnSpc>
              <a:defRPr/>
            </a:pP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</a:p>
          <a:p>
            <a:pPr marL="0" indent="0">
              <a:buNone/>
              <a:defRPr/>
            </a:pP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How to compute F(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u</a:t>
            </a:r>
            <a:r>
              <a:rPr 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,v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)?</a:t>
            </a:r>
          </a:p>
          <a:p>
            <a:pPr marL="0" indent="0">
              <a:buNone/>
              <a:defRPr/>
            </a:pP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DFT Properties: (1) Separability (cont’d)</a:t>
            </a:r>
          </a:p>
        </p:txBody>
      </p:sp>
      <p:pic>
        <p:nvPicPr>
          <p:cNvPr id="8602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711700"/>
            <a:ext cx="4114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pSp>
        <p:nvGrpSpPr>
          <p:cNvPr id="88069" name="Group 1"/>
          <p:cNvGrpSpPr>
            <a:grpSpLocks/>
          </p:cNvGrpSpPr>
          <p:nvPr/>
        </p:nvGrpSpPr>
        <p:grpSpPr bwMode="auto">
          <a:xfrm>
            <a:off x="2590800" y="2578101"/>
            <a:ext cx="5486400" cy="1000125"/>
            <a:chOff x="1447800" y="2551113"/>
            <a:chExt cx="5486400" cy="1000125"/>
          </a:xfrm>
          <a:solidFill>
            <a:schemeClr val="bg1"/>
          </a:solidFill>
        </p:grpSpPr>
        <p:sp>
          <p:nvSpPr>
            <p:cNvPr id="88078" name="Rectangle 1"/>
            <p:cNvSpPr>
              <a:spLocks noChangeArrowheads="1"/>
            </p:cNvSpPr>
            <p:nvPr/>
          </p:nvSpPr>
          <p:spPr bwMode="auto">
            <a:xfrm>
              <a:off x="1447801" y="2551113"/>
              <a:ext cx="5486399" cy="1000125"/>
            </a:xfrm>
            <a:prstGeom prst="rect">
              <a:avLst/>
            </a:prstGeom>
            <a:grp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8807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2551113"/>
              <a:ext cx="3733670" cy="1000125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88080" name="Group 10"/>
            <p:cNvGrpSpPr>
              <a:grpSpLocks/>
            </p:cNvGrpSpPr>
            <p:nvPr/>
          </p:nvGrpSpPr>
          <p:grpSpPr bwMode="auto">
            <a:xfrm>
              <a:off x="3826593" y="2551113"/>
              <a:ext cx="3016145" cy="782638"/>
              <a:chOff x="2688" y="3312"/>
              <a:chExt cx="1900" cy="493"/>
            </a:xfrm>
            <a:grpFill/>
          </p:grpSpPr>
          <p:pic>
            <p:nvPicPr>
              <p:cNvPr id="88081" name="Picture 1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634"/>
              <a:stretch>
                <a:fillRect/>
              </a:stretch>
            </p:blipFill>
            <p:spPr bwMode="auto">
              <a:xfrm>
                <a:off x="2688" y="3312"/>
                <a:ext cx="1750" cy="493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sp>
            <p:nvSpPr>
              <p:cNvPr id="88082" name="Text Box 12"/>
              <p:cNvSpPr txBox="1">
                <a:spLocks noChangeArrowheads="1"/>
              </p:cNvSpPr>
              <p:nvPr/>
            </p:nvSpPr>
            <p:spPr bwMode="auto">
              <a:xfrm>
                <a:off x="4416" y="3456"/>
                <a:ext cx="172" cy="23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</a:p>
            </p:txBody>
          </p:sp>
        </p:grpSp>
      </p:grp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181601" y="3568701"/>
            <a:ext cx="33258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DFT of the rows of f(x,y)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467100" y="5661026"/>
            <a:ext cx="3989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latin typeface="Cambria" panose="02040503050406030204" pitchFamily="18" charset="0"/>
                <a:ea typeface="Cambria" panose="02040503050406030204" pitchFamily="18" charset="0"/>
              </a:rPr>
              <a:t>DFT of the cols of F</a:t>
            </a:r>
            <a:r>
              <a:rPr lang="en-US" altLang="en-US" sz="2800" baseline="-2500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altLang="en-US" sz="2800">
                <a:latin typeface="Cambria" panose="02040503050406030204" pitchFamily="18" charset="0"/>
                <a:ea typeface="Cambria" panose="02040503050406030204" pitchFamily="18" charset="0"/>
              </a:rPr>
              <a:t>(x,v)</a:t>
            </a:r>
          </a:p>
        </p:txBody>
      </p:sp>
      <p:sp>
        <p:nvSpPr>
          <p:cNvPr id="88072" name="TextBox 1"/>
          <p:cNvSpPr txBox="1">
            <a:spLocks noChangeArrowheads="1"/>
          </p:cNvSpPr>
          <p:nvPr/>
        </p:nvSpPr>
        <p:spPr bwMode="auto">
          <a:xfrm>
            <a:off x="8366126" y="2806700"/>
            <a:ext cx="171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mbria" panose="02040503050406030204" pitchFamily="18" charset="0"/>
                <a:ea typeface="Cambria" panose="02040503050406030204" pitchFamily="18" charset="0"/>
              </a:rPr>
              <a:t>x,v=0,1,2,…N-1</a:t>
            </a:r>
          </a:p>
        </p:txBody>
      </p:sp>
      <p:sp>
        <p:nvSpPr>
          <p:cNvPr id="89097" name="TextBox 13"/>
          <p:cNvSpPr txBox="1">
            <a:spLocks noChangeArrowheads="1"/>
          </p:cNvSpPr>
          <p:nvPr/>
        </p:nvSpPr>
        <p:spPr bwMode="auto">
          <a:xfrm>
            <a:off x="7383463" y="5048250"/>
            <a:ext cx="17129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mbria" panose="02040503050406030204" pitchFamily="18" charset="0"/>
                <a:ea typeface="Cambria" panose="02040503050406030204" pitchFamily="18" charset="0"/>
              </a:rPr>
              <a:t>u,v=0,1,2,…N-1</a:t>
            </a:r>
          </a:p>
        </p:txBody>
      </p:sp>
      <p:sp>
        <p:nvSpPr>
          <p:cNvPr id="15" name="Left Brace 14"/>
          <p:cNvSpPr/>
          <p:nvPr/>
        </p:nvSpPr>
        <p:spPr bwMode="auto">
          <a:xfrm rot="16200000">
            <a:off x="6637338" y="2314576"/>
            <a:ext cx="296863" cy="2278062"/>
          </a:xfrm>
          <a:prstGeom prst="leftBrace">
            <a:avLst>
              <a:gd name="adj1" fmla="val 8333"/>
              <a:gd name="adj2" fmla="val 51672"/>
            </a:avLst>
          </a:prstGeom>
          <a:ln>
            <a:headEnd type="none" w="sm" len="sm"/>
            <a:tailEnd type="none" w="sm" len="sm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649789" y="3544888"/>
            <a:ext cx="6110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N x</a:t>
            </a:r>
          </a:p>
        </p:txBody>
      </p:sp>
      <p:sp>
        <p:nvSpPr>
          <p:cNvPr id="17" name="Left Brace 16"/>
          <p:cNvSpPr/>
          <p:nvPr/>
        </p:nvSpPr>
        <p:spPr bwMode="auto">
          <a:xfrm rot="16200000">
            <a:off x="5528469" y="4368007"/>
            <a:ext cx="296863" cy="2667000"/>
          </a:xfrm>
          <a:prstGeom prst="leftBrace">
            <a:avLst>
              <a:gd name="adj1" fmla="val 8333"/>
              <a:gd name="adj2" fmla="val 51672"/>
            </a:avLst>
          </a:prstGeom>
          <a:ln>
            <a:headEnd type="none" w="sm" len="sm"/>
            <a:tailEnd type="none" w="sm" len="sm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8077" name="TextBox 17"/>
          <p:cNvSpPr txBox="1">
            <a:spLocks noChangeArrowheads="1"/>
          </p:cNvSpPr>
          <p:nvPr/>
        </p:nvSpPr>
        <p:spPr bwMode="auto">
          <a:xfrm>
            <a:off x="6056314" y="5114926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20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374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89097" grpId="0"/>
      <p:bldP spid="15" grpId="0" animBg="1"/>
      <p:bldP spid="16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Kernel Properties (cont’d)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905000" y="2047875"/>
            <a:ext cx="7772400" cy="4114800"/>
          </a:xfrm>
        </p:spPr>
        <p:txBody>
          <a:bodyPr/>
          <a:lstStyle/>
          <a:p>
            <a:r>
              <a:rPr lang="en-US" alt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exponential kernel:</a:t>
            </a:r>
          </a:p>
          <a:p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</a:t>
            </a:r>
            <a:r>
              <a:rPr lang="en-US" altLang="en-US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separable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symmetric:</a:t>
            </a:r>
          </a:p>
        </p:txBody>
      </p:sp>
      <p:graphicFrame>
        <p:nvGraphicFramePr>
          <p:cNvPr id="1331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181970"/>
              </p:ext>
            </p:extLst>
          </p:nvPr>
        </p:nvGraphicFramePr>
        <p:xfrm>
          <a:off x="4360864" y="2743201"/>
          <a:ext cx="34702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7" name="Equation" r:id="rId3" imgW="1459866" imgH="330057" progId="Equation.DSMT4">
                  <p:embed/>
                </p:oleObj>
              </mc:Choice>
              <mc:Fallback>
                <p:oleObj name="Equation" r:id="rId3" imgW="1459866" imgH="330057" progId="Equation.DSMT4">
                  <p:embed/>
                  <p:pic>
                    <p:nvPicPr>
                      <p:cNvPr id="1331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4" y="2743201"/>
                        <a:ext cx="3470275" cy="784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488515"/>
              </p:ext>
            </p:extLst>
          </p:nvPr>
        </p:nvGraphicFramePr>
        <p:xfrm>
          <a:off x="3886200" y="4724400"/>
          <a:ext cx="4591050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" name="Equation" r:id="rId5" imgW="1879600" imgH="304800" progId="Equation.DSMT4">
                  <p:embed/>
                </p:oleObj>
              </mc:Choice>
              <mc:Fallback>
                <p:oleObj name="Equation" r:id="rId5" imgW="1879600" imgH="304800" progId="Equation.DSMT4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724400"/>
                        <a:ext cx="4591050" cy="744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219597"/>
              </p:ext>
            </p:extLst>
          </p:nvPr>
        </p:nvGraphicFramePr>
        <p:xfrm>
          <a:off x="8743950" y="5008563"/>
          <a:ext cx="18669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" name="Equation" r:id="rId7" imgW="825500" imgH="203200" progId="Equation.DSMT4">
                  <p:embed/>
                </p:oleObj>
              </mc:Choice>
              <mc:Fallback>
                <p:oleObj name="Equation" r:id="rId7" imgW="825500" imgH="203200" progId="Equation.DSMT4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3950" y="5008563"/>
                        <a:ext cx="1866900" cy="4603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187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DFT Properties: (1) Separability (cont’d)</a:t>
            </a:r>
          </a:p>
        </p:txBody>
      </p:sp>
      <p:pic>
        <p:nvPicPr>
          <p:cNvPr id="90115" name="Picture 7"/>
          <p:cNvPicPr>
            <a:picLocks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01938" y="3327400"/>
            <a:ext cx="6819900" cy="1905000"/>
          </a:xfrm>
          <a:noFill/>
        </p:spPr>
      </p:pic>
      <p:sp>
        <p:nvSpPr>
          <p:cNvPr id="90116" name="Rectangle 1"/>
          <p:cNvSpPr>
            <a:spLocks noChangeArrowheads="1"/>
          </p:cNvSpPr>
          <p:nvPr/>
        </p:nvSpPr>
        <p:spPr bwMode="auto">
          <a:xfrm>
            <a:off x="3683000" y="1900238"/>
            <a:ext cx="5181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Computing 2D DFT using 1D DFTs: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         f(x,y)</a:t>
            </a: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F</a:t>
            </a:r>
            <a:r>
              <a:rPr lang="en-US" altLang="en-US" sz="2400" baseline="-2500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1</a:t>
            </a: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(x,v)F(u,v)</a:t>
            </a: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cxnSp>
        <p:nvCxnSpPr>
          <p:cNvPr id="90117" name="Straight Connector 2"/>
          <p:cNvCxnSpPr>
            <a:cxnSpLocks noChangeShapeType="1"/>
          </p:cNvCxnSpPr>
          <p:nvPr/>
        </p:nvCxnSpPr>
        <p:spPr bwMode="auto">
          <a:xfrm>
            <a:off x="3640138" y="3732213"/>
            <a:ext cx="990600" cy="0"/>
          </a:xfrm>
          <a:prstGeom prst="line">
            <a:avLst/>
          </a:prstGeom>
          <a:noFill/>
          <a:ln w="12700" cap="sq" algn="ctr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118" name="Straight Connector 6"/>
          <p:cNvCxnSpPr>
            <a:cxnSpLocks noChangeShapeType="1"/>
          </p:cNvCxnSpPr>
          <p:nvPr/>
        </p:nvCxnSpPr>
        <p:spPr bwMode="auto">
          <a:xfrm>
            <a:off x="3640138" y="3884613"/>
            <a:ext cx="990600" cy="0"/>
          </a:xfrm>
          <a:prstGeom prst="line">
            <a:avLst/>
          </a:prstGeom>
          <a:noFill/>
          <a:ln w="12700" cap="sq" algn="ctr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119" name="Straight Connector 7"/>
          <p:cNvCxnSpPr>
            <a:cxnSpLocks noChangeShapeType="1"/>
          </p:cNvCxnSpPr>
          <p:nvPr/>
        </p:nvCxnSpPr>
        <p:spPr bwMode="auto">
          <a:xfrm>
            <a:off x="3640138" y="4341813"/>
            <a:ext cx="990600" cy="0"/>
          </a:xfrm>
          <a:prstGeom prst="line">
            <a:avLst/>
          </a:prstGeom>
          <a:noFill/>
          <a:ln w="12700" cap="sq" algn="ctr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120" name="Straight Connector 3"/>
          <p:cNvCxnSpPr>
            <a:cxnSpLocks noChangeShapeType="1"/>
          </p:cNvCxnSpPr>
          <p:nvPr/>
        </p:nvCxnSpPr>
        <p:spPr bwMode="auto">
          <a:xfrm>
            <a:off x="6230938" y="3579813"/>
            <a:ext cx="0" cy="1066800"/>
          </a:xfrm>
          <a:prstGeom prst="line">
            <a:avLst/>
          </a:prstGeom>
          <a:noFill/>
          <a:ln w="12700" cap="sq" algn="ctr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121" name="Straight Connector 13"/>
          <p:cNvCxnSpPr>
            <a:cxnSpLocks noChangeShapeType="1"/>
          </p:cNvCxnSpPr>
          <p:nvPr/>
        </p:nvCxnSpPr>
        <p:spPr bwMode="auto">
          <a:xfrm>
            <a:off x="6383338" y="3579813"/>
            <a:ext cx="0" cy="1066800"/>
          </a:xfrm>
          <a:prstGeom prst="line">
            <a:avLst/>
          </a:prstGeom>
          <a:noFill/>
          <a:ln w="12700" cap="sq" algn="ctr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122" name="Straight Connector 14"/>
          <p:cNvCxnSpPr>
            <a:cxnSpLocks noChangeShapeType="1"/>
          </p:cNvCxnSpPr>
          <p:nvPr/>
        </p:nvCxnSpPr>
        <p:spPr bwMode="auto">
          <a:xfrm>
            <a:off x="6916738" y="3579813"/>
            <a:ext cx="0" cy="1066800"/>
          </a:xfrm>
          <a:prstGeom prst="line">
            <a:avLst/>
          </a:prstGeom>
          <a:noFill/>
          <a:ln w="12700" cap="sq" algn="ctr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0123" name="TextBox 10"/>
          <p:cNvSpPr txBox="1">
            <a:spLocks noChangeArrowheads="1"/>
          </p:cNvSpPr>
          <p:nvPr/>
        </p:nvSpPr>
        <p:spPr bwMode="auto">
          <a:xfrm>
            <a:off x="6332539" y="4081463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20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297238" y="5334000"/>
            <a:ext cx="61515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The same exactly steps (i.e., rows first, columns second) can be used to compute the 2D IDFT using 1D IDFTs.</a:t>
            </a:r>
          </a:p>
        </p:txBody>
      </p:sp>
    </p:spTree>
    <p:extLst>
      <p:ext uri="{BB962C8B-B14F-4D97-AF65-F5344CB8AC3E}">
        <p14:creationId xmlns:p14="http://schemas.microsoft.com/office/powerpoint/2010/main" val="252389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DFT Properties: (2) Periodicity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 DFT and its inverse are periodic with period N:</a:t>
            </a: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743200"/>
            <a:ext cx="6858000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9216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88"/>
          <a:stretch>
            <a:fillRect/>
          </a:stretch>
        </p:blipFill>
        <p:spPr bwMode="auto">
          <a:xfrm>
            <a:off x="5791200" y="4191000"/>
            <a:ext cx="4343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92166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" t="11188" r="70332"/>
          <a:stretch>
            <a:fillRect/>
          </a:stretch>
        </p:blipFill>
        <p:spPr bwMode="auto">
          <a:xfrm>
            <a:off x="2590800" y="3894139"/>
            <a:ext cx="1828800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7" name="Left-Right Arrow 1"/>
          <p:cNvSpPr>
            <a:spLocks noChangeArrowheads="1"/>
          </p:cNvSpPr>
          <p:nvPr/>
        </p:nvSpPr>
        <p:spPr bwMode="auto">
          <a:xfrm>
            <a:off x="4668839" y="4876800"/>
            <a:ext cx="873125" cy="444500"/>
          </a:xfrm>
          <a:prstGeom prst="leftRightArrow">
            <a:avLst>
              <a:gd name="adj1" fmla="val 50000"/>
              <a:gd name="adj2" fmla="val 50017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98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DFT Properties: (3) Symmetry</a:t>
            </a:r>
          </a:p>
        </p:txBody>
      </p:sp>
      <p:pic>
        <p:nvPicPr>
          <p:cNvPr id="942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2209800"/>
            <a:ext cx="5260975" cy="434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212" name="Rectangle 1"/>
          <p:cNvSpPr>
            <a:spLocks noChangeArrowheads="1"/>
          </p:cNvSpPr>
          <p:nvPr/>
        </p:nvSpPr>
        <p:spPr bwMode="auto">
          <a:xfrm>
            <a:off x="4419600" y="3048000"/>
            <a:ext cx="3733800" cy="304800"/>
          </a:xfrm>
          <a:prstGeom prst="rect">
            <a:avLst/>
          </a:prstGeom>
          <a:noFill/>
          <a:ln w="12700" cap="sq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4213" name="Rectangle 4"/>
          <p:cNvSpPr>
            <a:spLocks noChangeArrowheads="1"/>
          </p:cNvSpPr>
          <p:nvPr/>
        </p:nvSpPr>
        <p:spPr bwMode="auto">
          <a:xfrm>
            <a:off x="4038600" y="4384676"/>
            <a:ext cx="4114800" cy="492125"/>
          </a:xfrm>
          <a:prstGeom prst="rect">
            <a:avLst/>
          </a:prstGeom>
          <a:noFill/>
          <a:ln w="12700" cap="sq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9421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93089"/>
              </p:ext>
            </p:extLst>
          </p:nvPr>
        </p:nvGraphicFramePr>
        <p:xfrm>
          <a:off x="4038600" y="1714501"/>
          <a:ext cx="3703638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1" name="Equation" r:id="rId4" imgW="2438400" imgH="228600" progId="Equation.DSMT4">
                  <p:embed/>
                </p:oleObj>
              </mc:Choice>
              <mc:Fallback>
                <p:oleObj name="Equation" r:id="rId4" imgW="2438400" imgH="228600" progId="Equation.DSMT4">
                  <p:embed/>
                  <p:pic>
                    <p:nvPicPr>
                      <p:cNvPr id="9421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714501"/>
                        <a:ext cx="3703638" cy="3476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605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DFT Properties: (4) Translation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2200" y="1981200"/>
            <a:ext cx="7772400" cy="4114800"/>
          </a:xfrm>
        </p:spPr>
        <p:txBody>
          <a:bodyPr/>
          <a:lstStyle/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Tx/>
              <a:buNone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5236" name="Text Box 12"/>
          <p:cNvSpPr txBox="1">
            <a:spLocks noChangeArrowheads="1"/>
          </p:cNvSpPr>
          <p:nvPr/>
        </p:nvSpPr>
        <p:spPr bwMode="auto">
          <a:xfrm>
            <a:off x="4327525" y="1741488"/>
            <a:ext cx="2749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Cambria" panose="02040503050406030204" pitchFamily="18" charset="0"/>
                <a:ea typeface="Cambria" panose="02040503050406030204" pitchFamily="18" charset="0"/>
              </a:rPr>
              <a:t>f(x,y)             F(u,v)</a:t>
            </a:r>
          </a:p>
        </p:txBody>
      </p:sp>
      <p:grpSp>
        <p:nvGrpSpPr>
          <p:cNvPr id="95237" name="Group 1"/>
          <p:cNvGrpSpPr>
            <a:grpSpLocks/>
          </p:cNvGrpSpPr>
          <p:nvPr/>
        </p:nvGrpSpPr>
        <p:grpSpPr bwMode="auto">
          <a:xfrm>
            <a:off x="2247441" y="4953001"/>
            <a:ext cx="6972759" cy="709613"/>
            <a:chOff x="1295400" y="5410200"/>
            <a:chExt cx="6477000" cy="709613"/>
          </a:xfrm>
        </p:grpSpPr>
        <p:grpSp>
          <p:nvGrpSpPr>
            <p:cNvPr id="95244" name="Group 11"/>
            <p:cNvGrpSpPr>
              <a:grpSpLocks/>
            </p:cNvGrpSpPr>
            <p:nvPr/>
          </p:nvGrpSpPr>
          <p:grpSpPr bwMode="auto">
            <a:xfrm>
              <a:off x="1295400" y="5410200"/>
              <a:ext cx="6477000" cy="709613"/>
              <a:chOff x="1056" y="3024"/>
              <a:chExt cx="4080" cy="447"/>
            </a:xfrm>
          </p:grpSpPr>
          <p:pic>
            <p:nvPicPr>
              <p:cNvPr id="95246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6" y="3024"/>
                <a:ext cx="4080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sp>
            <p:nvSpPr>
              <p:cNvPr id="95247" name="Text Box 6"/>
              <p:cNvSpPr txBox="1">
                <a:spLocks noChangeArrowheads="1"/>
              </p:cNvSpPr>
              <p:nvPr/>
            </p:nvSpPr>
            <p:spPr bwMode="auto">
              <a:xfrm>
                <a:off x="2592" y="3072"/>
                <a:ext cx="527" cy="2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)           </a:t>
                </a:r>
              </a:p>
            </p:txBody>
          </p:sp>
          <p:sp>
            <p:nvSpPr>
              <p:cNvPr id="95248" name="Line 7"/>
              <p:cNvSpPr>
                <a:spLocks noChangeShapeType="1"/>
              </p:cNvSpPr>
              <p:nvPr/>
            </p:nvSpPr>
            <p:spPr bwMode="auto">
              <a:xfrm>
                <a:off x="2112" y="3264"/>
                <a:ext cx="480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95249" name="Text Box 8"/>
              <p:cNvSpPr txBox="1">
                <a:spLocks noChangeArrowheads="1"/>
              </p:cNvSpPr>
              <p:nvPr/>
            </p:nvSpPr>
            <p:spPr bwMode="auto">
              <a:xfrm>
                <a:off x="2246" y="3240"/>
                <a:ext cx="22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latin typeface="Cambria" panose="02040503050406030204" pitchFamily="18" charset="0"/>
                    <a:ea typeface="Cambria" panose="02040503050406030204" pitchFamily="18" charset="0"/>
                  </a:rPr>
                  <a:t>N</a:t>
                </a:r>
              </a:p>
            </p:txBody>
          </p:sp>
        </p:grpSp>
        <p:sp>
          <p:nvSpPr>
            <p:cNvPr id="95245" name="Line 14"/>
            <p:cNvSpPr>
              <a:spLocks noChangeShapeType="1"/>
            </p:cNvSpPr>
            <p:nvPr/>
          </p:nvSpPr>
          <p:spPr bwMode="auto">
            <a:xfrm>
              <a:off x="4038600" y="5715000"/>
              <a:ext cx="1295400" cy="38100"/>
            </a:xfrm>
            <a:prstGeom prst="line">
              <a:avLst/>
            </a:prstGeom>
            <a:noFill/>
            <a:ln w="76200" cap="sq">
              <a:solidFill>
                <a:schemeClr val="bg2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95238" name="Group 2"/>
          <p:cNvGrpSpPr>
            <a:grpSpLocks/>
          </p:cNvGrpSpPr>
          <p:nvPr/>
        </p:nvGrpSpPr>
        <p:grpSpPr bwMode="auto">
          <a:xfrm>
            <a:off x="2819400" y="3048000"/>
            <a:ext cx="6248400" cy="762000"/>
            <a:chOff x="1270363" y="3495974"/>
            <a:chExt cx="6248400" cy="762000"/>
          </a:xfrm>
        </p:grpSpPr>
        <p:pic>
          <p:nvPicPr>
            <p:cNvPr id="9524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51" b="14252"/>
            <a:stretch>
              <a:fillRect/>
            </a:stretch>
          </p:blipFill>
          <p:spPr bwMode="auto">
            <a:xfrm>
              <a:off x="1270363" y="3495974"/>
              <a:ext cx="62484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95243" name="Line 15"/>
            <p:cNvSpPr>
              <a:spLocks noChangeShapeType="1"/>
            </p:cNvSpPr>
            <p:nvPr/>
          </p:nvSpPr>
          <p:spPr bwMode="auto">
            <a:xfrm>
              <a:off x="3649980" y="3948079"/>
              <a:ext cx="1143000" cy="18256"/>
            </a:xfrm>
            <a:prstGeom prst="line">
              <a:avLst/>
            </a:prstGeom>
            <a:noFill/>
            <a:ln w="76200" cap="sq">
              <a:solidFill>
                <a:schemeClr val="bg2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95239" name="Text Box 17"/>
          <p:cNvSpPr txBox="1">
            <a:spLocks noChangeArrowheads="1"/>
          </p:cNvSpPr>
          <p:nvPr/>
        </p:nvSpPr>
        <p:spPr bwMode="auto">
          <a:xfrm>
            <a:off x="3022601" y="2489201"/>
            <a:ext cx="465595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Cambria" panose="02040503050406030204" pitchFamily="18" charset="0"/>
                <a:ea typeface="Cambria" panose="02040503050406030204" pitchFamily="18" charset="0"/>
              </a:rPr>
              <a:t> Translation in spatial domain:</a:t>
            </a:r>
          </a:p>
        </p:txBody>
      </p:sp>
      <p:sp>
        <p:nvSpPr>
          <p:cNvPr id="95240" name="Text Box 18"/>
          <p:cNvSpPr txBox="1">
            <a:spLocks noChangeArrowheads="1"/>
          </p:cNvSpPr>
          <p:nvPr/>
        </p:nvSpPr>
        <p:spPr bwMode="auto">
          <a:xfrm>
            <a:off x="2838451" y="4364039"/>
            <a:ext cx="513198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Cambria" panose="02040503050406030204" pitchFamily="18" charset="0"/>
                <a:ea typeface="Cambria" panose="02040503050406030204" pitchFamily="18" charset="0"/>
              </a:rPr>
              <a:t> Translation in frequency domain:</a:t>
            </a:r>
          </a:p>
        </p:txBody>
      </p:sp>
      <p:sp>
        <p:nvSpPr>
          <p:cNvPr id="95241" name="Left-Right Arrow 3"/>
          <p:cNvSpPr>
            <a:spLocks noChangeArrowheads="1"/>
          </p:cNvSpPr>
          <p:nvPr/>
        </p:nvSpPr>
        <p:spPr bwMode="auto">
          <a:xfrm>
            <a:off x="5246688" y="1828800"/>
            <a:ext cx="609600" cy="323850"/>
          </a:xfrm>
          <a:prstGeom prst="leftRightArrow">
            <a:avLst>
              <a:gd name="adj1" fmla="val 50000"/>
              <a:gd name="adj2" fmla="val 50004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4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DFT Properties: (4) Translation (cont’d)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8229600" cy="4114800"/>
          </a:xfrm>
        </p:spPr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To “see” a full period of the DFT, we need to translate the origin of F(u) to N/2 in 1D or of F(u,v) to (N/2,N/2) in 2D</a:t>
            </a:r>
          </a:p>
        </p:txBody>
      </p:sp>
      <p:grpSp>
        <p:nvGrpSpPr>
          <p:cNvPr id="97284" name="Group 2"/>
          <p:cNvGrpSpPr>
            <a:grpSpLocks/>
          </p:cNvGrpSpPr>
          <p:nvPr/>
        </p:nvGrpSpPr>
        <p:grpSpPr bwMode="auto">
          <a:xfrm>
            <a:off x="5902325" y="3109913"/>
            <a:ext cx="4343400" cy="1600200"/>
            <a:chOff x="4267200" y="3124201"/>
            <a:chExt cx="4343400" cy="1600200"/>
          </a:xfrm>
        </p:grpSpPr>
        <p:pic>
          <p:nvPicPr>
            <p:cNvPr id="9729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829"/>
            <a:stretch>
              <a:fillRect/>
            </a:stretch>
          </p:blipFill>
          <p:spPr bwMode="auto">
            <a:xfrm>
              <a:off x="4267200" y="3124201"/>
              <a:ext cx="43434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97293" name="TextBox 8"/>
            <p:cNvSpPr txBox="1">
              <a:spLocks noChangeArrowheads="1"/>
            </p:cNvSpPr>
            <p:nvPr/>
          </p:nvSpPr>
          <p:spPr bwMode="auto">
            <a:xfrm>
              <a:off x="7491559" y="3178573"/>
              <a:ext cx="9492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ambria" panose="02040503050406030204" pitchFamily="18" charset="0"/>
                  <a:ea typeface="Cambria" panose="02040503050406030204" pitchFamily="18" charset="0"/>
                </a:rPr>
                <a:t>|F(u)|</a:t>
              </a:r>
            </a:p>
          </p:txBody>
        </p:sp>
      </p:grpSp>
      <p:sp>
        <p:nvSpPr>
          <p:cNvPr id="97285" name="Left-Right Arrow 1"/>
          <p:cNvSpPr>
            <a:spLocks noChangeArrowheads="1"/>
          </p:cNvSpPr>
          <p:nvPr/>
        </p:nvSpPr>
        <p:spPr bwMode="auto">
          <a:xfrm>
            <a:off x="4648201" y="4724400"/>
            <a:ext cx="873125" cy="444500"/>
          </a:xfrm>
          <a:prstGeom prst="leftRightArrow">
            <a:avLst>
              <a:gd name="adj1" fmla="val 50000"/>
              <a:gd name="adj2" fmla="val 50017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728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" t="11188" r="70332"/>
          <a:stretch>
            <a:fillRect/>
          </a:stretch>
        </p:blipFill>
        <p:spPr bwMode="auto">
          <a:xfrm>
            <a:off x="2438400" y="3640139"/>
            <a:ext cx="1828800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71"/>
          <a:stretch>
            <a:fillRect/>
          </a:stretch>
        </p:blipFill>
        <p:spPr bwMode="auto">
          <a:xfrm>
            <a:off x="5908675" y="4919664"/>
            <a:ext cx="4343400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97287" name="TextBox 1"/>
          <p:cNvSpPr txBox="1">
            <a:spLocks noChangeArrowheads="1"/>
          </p:cNvSpPr>
          <p:nvPr/>
        </p:nvSpPr>
        <p:spPr bwMode="auto">
          <a:xfrm>
            <a:off x="8534400" y="4902200"/>
            <a:ext cx="17816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mbria" panose="02040503050406030204" pitchFamily="18" charset="0"/>
                <a:ea typeface="Cambria" panose="02040503050406030204" pitchFamily="18" charset="0"/>
              </a:rPr>
              <a:t>after translation</a:t>
            </a:r>
          </a:p>
        </p:txBody>
      </p:sp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8686801" y="5168901"/>
            <a:ext cx="15824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|F(u-N/2)|</a:t>
            </a:r>
          </a:p>
        </p:txBody>
      </p:sp>
      <p:sp>
        <p:nvSpPr>
          <p:cNvPr id="2" name="Right Brace 1"/>
          <p:cNvSpPr>
            <a:spLocks/>
          </p:cNvSpPr>
          <p:nvPr/>
        </p:nvSpPr>
        <p:spPr bwMode="auto">
          <a:xfrm rot="16200000">
            <a:off x="7581900" y="2760663"/>
            <a:ext cx="228600" cy="1371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 cap="sq" algn="ctr">
            <a:solidFill>
              <a:srgbClr val="FFC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7010400" y="3154363"/>
            <a:ext cx="14540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200">
                <a:latin typeface="Cambria" panose="02040503050406030204" pitchFamily="18" charset="0"/>
                <a:ea typeface="Cambria" panose="02040503050406030204" pitchFamily="18" charset="0"/>
              </a:rPr>
              <a:t>this is what we see!</a:t>
            </a:r>
          </a:p>
        </p:txBody>
      </p:sp>
    </p:spTree>
    <p:extLst>
      <p:ext uri="{BB962C8B-B14F-4D97-AF65-F5344CB8AC3E}">
        <p14:creationId xmlns:p14="http://schemas.microsoft.com/office/powerpoint/2010/main" val="77133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7" grpId="0"/>
      <p:bldP spid="15" grpId="0"/>
      <p:bldP spid="2" grpId="0" animBg="1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DFT Properties: (4) Translation (cont’d)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28850" y="1836738"/>
            <a:ext cx="8058150" cy="4114800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Use the following property to preform the translation F(u-N/2,v-N/2):</a:t>
            </a: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This results to the following result:</a:t>
            </a:r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597275"/>
            <a:ext cx="1524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pSp>
        <p:nvGrpSpPr>
          <p:cNvPr id="99333" name="Group 12"/>
          <p:cNvGrpSpPr>
            <a:grpSpLocks/>
          </p:cNvGrpSpPr>
          <p:nvPr/>
        </p:nvGrpSpPr>
        <p:grpSpPr bwMode="auto">
          <a:xfrm>
            <a:off x="3124200" y="2817813"/>
            <a:ext cx="6477000" cy="709612"/>
            <a:chOff x="1295400" y="5410200"/>
            <a:chExt cx="6477000" cy="709613"/>
          </a:xfrm>
        </p:grpSpPr>
        <p:grpSp>
          <p:nvGrpSpPr>
            <p:cNvPr id="99340" name="Group 11"/>
            <p:cNvGrpSpPr>
              <a:grpSpLocks/>
            </p:cNvGrpSpPr>
            <p:nvPr/>
          </p:nvGrpSpPr>
          <p:grpSpPr bwMode="auto">
            <a:xfrm>
              <a:off x="1295400" y="5410200"/>
              <a:ext cx="6477000" cy="709613"/>
              <a:chOff x="1056" y="3024"/>
              <a:chExt cx="4080" cy="447"/>
            </a:xfrm>
          </p:grpSpPr>
          <p:pic>
            <p:nvPicPr>
              <p:cNvPr id="99342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6" y="3024"/>
                <a:ext cx="4080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sp>
            <p:nvSpPr>
              <p:cNvPr id="99343" name="Text Box 6"/>
              <p:cNvSpPr txBox="1">
                <a:spLocks noChangeArrowheads="1"/>
              </p:cNvSpPr>
              <p:nvPr/>
            </p:nvSpPr>
            <p:spPr bwMode="auto">
              <a:xfrm>
                <a:off x="2592" y="3072"/>
                <a:ext cx="527" cy="2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)           </a:t>
                </a:r>
              </a:p>
            </p:txBody>
          </p:sp>
          <p:sp>
            <p:nvSpPr>
              <p:cNvPr id="99344" name="Line 7"/>
              <p:cNvSpPr>
                <a:spLocks noChangeShapeType="1"/>
              </p:cNvSpPr>
              <p:nvPr/>
            </p:nvSpPr>
            <p:spPr bwMode="auto">
              <a:xfrm>
                <a:off x="2112" y="3264"/>
                <a:ext cx="480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99345" name="Text Box 8"/>
              <p:cNvSpPr txBox="1">
                <a:spLocks noChangeArrowheads="1"/>
              </p:cNvSpPr>
              <p:nvPr/>
            </p:nvSpPr>
            <p:spPr bwMode="auto">
              <a:xfrm>
                <a:off x="2246" y="3240"/>
                <a:ext cx="22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latin typeface="Cambria" panose="02040503050406030204" pitchFamily="18" charset="0"/>
                    <a:ea typeface="Cambria" panose="02040503050406030204" pitchFamily="18" charset="0"/>
                  </a:rPr>
                  <a:t>N</a:t>
                </a:r>
              </a:p>
            </p:txBody>
          </p:sp>
        </p:grpSp>
        <p:sp>
          <p:nvSpPr>
            <p:cNvPr id="99341" name="Line 14"/>
            <p:cNvSpPr>
              <a:spLocks noChangeShapeType="1"/>
            </p:cNvSpPr>
            <p:nvPr/>
          </p:nvSpPr>
          <p:spPr bwMode="auto">
            <a:xfrm>
              <a:off x="4038600" y="5715000"/>
              <a:ext cx="1295400" cy="38100"/>
            </a:xfrm>
            <a:prstGeom prst="line">
              <a:avLst/>
            </a:prstGeom>
            <a:noFill/>
            <a:ln w="76200" cap="sq">
              <a:solidFill>
                <a:schemeClr val="bg2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9933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525" y="3822700"/>
            <a:ext cx="32639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pSp>
        <p:nvGrpSpPr>
          <p:cNvPr id="99335" name="Group 1"/>
          <p:cNvGrpSpPr>
            <a:grpSpLocks/>
          </p:cNvGrpSpPr>
          <p:nvPr/>
        </p:nvGrpSpPr>
        <p:grpSpPr bwMode="auto">
          <a:xfrm>
            <a:off x="3565525" y="5646738"/>
            <a:ext cx="4876800" cy="582612"/>
            <a:chOff x="2438400" y="5638800"/>
            <a:chExt cx="4876800" cy="582613"/>
          </a:xfrm>
        </p:grpSpPr>
        <p:pic>
          <p:nvPicPr>
            <p:cNvPr id="99338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5638800"/>
              <a:ext cx="4876800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99339" name="Line 14"/>
            <p:cNvSpPr>
              <a:spLocks noChangeShapeType="1"/>
            </p:cNvSpPr>
            <p:nvPr/>
          </p:nvSpPr>
          <p:spPr bwMode="auto">
            <a:xfrm>
              <a:off x="4105275" y="5929313"/>
              <a:ext cx="682625" cy="0"/>
            </a:xfrm>
            <a:prstGeom prst="line">
              <a:avLst/>
            </a:prstGeom>
            <a:noFill/>
            <a:ln w="76200" cap="sq">
              <a:solidFill>
                <a:schemeClr val="bg2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3" name="Left Brace 2"/>
          <p:cNvSpPr>
            <a:spLocks/>
          </p:cNvSpPr>
          <p:nvPr/>
        </p:nvSpPr>
        <p:spPr bwMode="auto">
          <a:xfrm rot="16200000">
            <a:off x="5027613" y="2860676"/>
            <a:ext cx="219075" cy="1651000"/>
          </a:xfrm>
          <a:prstGeom prst="leftBrace">
            <a:avLst>
              <a:gd name="adj1" fmla="val 8339"/>
              <a:gd name="adj2" fmla="val 50000"/>
            </a:avLst>
          </a:prstGeom>
          <a:noFill/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9337" name="TextBox 1"/>
          <p:cNvSpPr txBox="1">
            <a:spLocks noChangeArrowheads="1"/>
          </p:cNvSpPr>
          <p:nvPr/>
        </p:nvSpPr>
        <p:spPr bwMode="auto">
          <a:xfrm>
            <a:off x="7118350" y="3536951"/>
            <a:ext cx="5918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latin typeface="Cambria" panose="02040503050406030204" pitchFamily="18" charset="0"/>
                <a:ea typeface="Cambria" panose="02040503050406030204" pitchFamily="18" charset="0"/>
              </a:rPr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194045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DFT Properties: (4) Translation (cont’d)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28850" y="1836738"/>
            <a:ext cx="7981950" cy="41148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Need to pre-multiply f(</a:t>
            </a:r>
            <a:r>
              <a:rPr lang="en-US" alt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x,y</a:t>
            </a: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) by (-1) </a:t>
            </a:r>
            <a:r>
              <a:rPr lang="en-US" altLang="en-US" baseline="30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x+y</a:t>
            </a:r>
            <a:r>
              <a:rPr lang="en-US" altLang="en-US" baseline="30000" dirty="0" smtClean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to see a full period.</a:t>
            </a: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You need to “undo” the multiplication by (-1) </a:t>
            </a:r>
            <a:r>
              <a:rPr lang="en-US" altLang="en-US" baseline="30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x+y</a:t>
            </a:r>
            <a:r>
              <a:rPr lang="en-US" altLang="en-US" baseline="300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when you transform your results back to the spatial domain.</a:t>
            </a: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  <a:defRPr/>
            </a:pP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f(</a:t>
            </a:r>
            <a:r>
              <a:rPr lang="en-US" altLang="en-US" sz="2200" dirty="0" err="1">
                <a:latin typeface="Cambria" panose="02040503050406030204" pitchFamily="18" charset="0"/>
                <a:ea typeface="Cambria" panose="02040503050406030204" pitchFamily="18" charset="0"/>
              </a:rPr>
              <a:t>x,y</a:t>
            </a: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) (-1)</a:t>
            </a:r>
            <a:r>
              <a:rPr lang="en-US" altLang="en-US" sz="2200" baseline="30000" dirty="0" err="1">
                <a:latin typeface="Cambria" panose="02040503050406030204" pitchFamily="18" charset="0"/>
                <a:ea typeface="Cambria" panose="02040503050406030204" pitchFamily="18" charset="0"/>
              </a:rPr>
              <a:t>x+y</a:t>
            </a: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2D DFT Filtering  2D IDFT g(</a:t>
            </a:r>
            <a:r>
              <a:rPr lang="en-US" altLang="en-US" sz="2200" dirty="0" err="1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x,y</a:t>
            </a: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)</a:t>
            </a: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 (-1)</a:t>
            </a:r>
            <a:r>
              <a:rPr lang="en-US" altLang="en-US" sz="2200" baseline="30000" dirty="0" err="1">
                <a:latin typeface="Cambria" panose="02040503050406030204" pitchFamily="18" charset="0"/>
                <a:ea typeface="Cambria" panose="02040503050406030204" pitchFamily="18" charset="0"/>
              </a:rPr>
              <a:t>x+y</a:t>
            </a: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/>
            </a:pPr>
            <a:endParaRPr lang="en-US" alt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99335" name="Group 1"/>
          <p:cNvGrpSpPr>
            <a:grpSpLocks/>
          </p:cNvGrpSpPr>
          <p:nvPr/>
        </p:nvGrpSpPr>
        <p:grpSpPr bwMode="auto">
          <a:xfrm>
            <a:off x="3352800" y="2895601"/>
            <a:ext cx="4876800" cy="582613"/>
            <a:chOff x="2438400" y="5638800"/>
            <a:chExt cx="4876800" cy="582613"/>
          </a:xfrm>
        </p:grpSpPr>
        <p:pic>
          <p:nvPicPr>
            <p:cNvPr id="101381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5638800"/>
              <a:ext cx="4876800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101382" name="Line 14"/>
            <p:cNvSpPr>
              <a:spLocks noChangeShapeType="1"/>
            </p:cNvSpPr>
            <p:nvPr/>
          </p:nvSpPr>
          <p:spPr bwMode="auto">
            <a:xfrm>
              <a:off x="4105275" y="5929313"/>
              <a:ext cx="682625" cy="0"/>
            </a:xfrm>
            <a:prstGeom prst="line">
              <a:avLst/>
            </a:prstGeom>
            <a:noFill/>
            <a:ln w="76200" cap="sq">
              <a:solidFill>
                <a:schemeClr val="bg2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74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DFT Properties: (4) Translation (cont’d)</a:t>
            </a:r>
          </a:p>
        </p:txBody>
      </p:sp>
      <p:pic>
        <p:nvPicPr>
          <p:cNvPr id="1034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812925"/>
            <a:ext cx="2743200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0138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289425"/>
            <a:ext cx="2590800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0138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3" b="1672"/>
          <a:stretch>
            <a:fillRect/>
          </a:stretch>
        </p:blipFill>
        <p:spPr bwMode="auto">
          <a:xfrm>
            <a:off x="6927850" y="4321175"/>
            <a:ext cx="2482850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01383" name="Text Box 11"/>
          <p:cNvSpPr txBox="1">
            <a:spLocks noChangeArrowheads="1"/>
          </p:cNvSpPr>
          <p:nvPr/>
        </p:nvSpPr>
        <p:spPr bwMode="auto">
          <a:xfrm>
            <a:off x="3897314" y="6180139"/>
            <a:ext cx="19473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mbria" panose="02040503050406030204" pitchFamily="18" charset="0"/>
                <a:ea typeface="Cambria" panose="02040503050406030204" pitchFamily="18" charset="0"/>
              </a:rPr>
              <a:t>before translation</a:t>
            </a:r>
          </a:p>
        </p:txBody>
      </p:sp>
      <p:sp>
        <p:nvSpPr>
          <p:cNvPr id="101384" name="Text Box 12"/>
          <p:cNvSpPr txBox="1">
            <a:spLocks noChangeArrowheads="1"/>
          </p:cNvSpPr>
          <p:nvPr/>
        </p:nvSpPr>
        <p:spPr bwMode="auto">
          <a:xfrm>
            <a:off x="7537450" y="6226176"/>
            <a:ext cx="17816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mbria" panose="02040503050406030204" pitchFamily="18" charset="0"/>
                <a:ea typeface="Cambria" panose="02040503050406030204" pitchFamily="18" charset="0"/>
              </a:rPr>
              <a:t>after translation</a:t>
            </a:r>
          </a:p>
        </p:txBody>
      </p:sp>
      <p:pic>
        <p:nvPicPr>
          <p:cNvPr id="10343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4" b="52180"/>
          <a:stretch>
            <a:fillRect/>
          </a:stretch>
        </p:blipFill>
        <p:spPr bwMode="auto">
          <a:xfrm>
            <a:off x="6951664" y="1957388"/>
            <a:ext cx="2719387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3" name="Left-Right Arrow 3"/>
          <p:cNvSpPr>
            <a:spLocks noChangeArrowheads="1"/>
          </p:cNvSpPr>
          <p:nvPr/>
        </p:nvSpPr>
        <p:spPr bwMode="auto">
          <a:xfrm>
            <a:off x="6029325" y="2686051"/>
            <a:ext cx="762000" cy="334963"/>
          </a:xfrm>
          <a:prstGeom prst="leftRightArrow">
            <a:avLst>
              <a:gd name="adj1" fmla="val 50000"/>
              <a:gd name="adj2" fmla="val 50026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3434" name="TextBox 10"/>
          <p:cNvSpPr txBox="1">
            <a:spLocks noChangeArrowheads="1"/>
          </p:cNvSpPr>
          <p:nvPr/>
        </p:nvSpPr>
        <p:spPr bwMode="auto">
          <a:xfrm>
            <a:off x="7972425" y="1517651"/>
            <a:ext cx="7104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sinc</a:t>
            </a:r>
          </a:p>
        </p:txBody>
      </p:sp>
    </p:spTree>
    <p:extLst>
      <p:ext uri="{BB962C8B-B14F-4D97-AF65-F5344CB8AC3E}">
        <p14:creationId xmlns:p14="http://schemas.microsoft.com/office/powerpoint/2010/main" val="383817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3" grpId="0"/>
      <p:bldP spid="10138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DFT Properties: (5) Rotation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Rotating f(x,y) by </a:t>
            </a:r>
            <a:r>
              <a:rPr lang="el-GR" altLang="en-US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θ</a:t>
            </a:r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rotates F(u,v) by </a:t>
            </a:r>
            <a:r>
              <a:rPr lang="el-GR" altLang="en-US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θ</a:t>
            </a:r>
          </a:p>
        </p:txBody>
      </p:sp>
      <p:pic>
        <p:nvPicPr>
          <p:cNvPr id="1054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3"/>
          <a:stretch>
            <a:fillRect/>
          </a:stretch>
        </p:blipFill>
        <p:spPr bwMode="auto">
          <a:xfrm>
            <a:off x="3581400" y="2514600"/>
            <a:ext cx="1905000" cy="191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054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3"/>
          <a:stretch>
            <a:fillRect/>
          </a:stretch>
        </p:blipFill>
        <p:spPr bwMode="auto">
          <a:xfrm>
            <a:off x="3581400" y="4572000"/>
            <a:ext cx="1905000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054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52"/>
          <a:stretch>
            <a:fillRect/>
          </a:stretch>
        </p:blipFill>
        <p:spPr bwMode="auto">
          <a:xfrm>
            <a:off x="6934200" y="2514600"/>
            <a:ext cx="1981200" cy="191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054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52"/>
          <a:stretch>
            <a:fillRect/>
          </a:stretch>
        </p:blipFill>
        <p:spPr bwMode="auto">
          <a:xfrm>
            <a:off x="6934200" y="4572000"/>
            <a:ext cx="1981200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05480" name="Left-Right Arrow 1"/>
          <p:cNvSpPr>
            <a:spLocks noChangeArrowheads="1"/>
          </p:cNvSpPr>
          <p:nvPr/>
        </p:nvSpPr>
        <p:spPr bwMode="auto">
          <a:xfrm>
            <a:off x="5791200" y="3352800"/>
            <a:ext cx="876300" cy="304800"/>
          </a:xfrm>
          <a:prstGeom prst="leftRightArrow">
            <a:avLst>
              <a:gd name="adj1" fmla="val 50000"/>
              <a:gd name="adj2" fmla="val 50006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5481" name="Left-Right Arrow 10"/>
          <p:cNvSpPr>
            <a:spLocks noChangeArrowheads="1"/>
          </p:cNvSpPr>
          <p:nvPr/>
        </p:nvSpPr>
        <p:spPr bwMode="auto">
          <a:xfrm>
            <a:off x="5789613" y="5195888"/>
            <a:ext cx="876300" cy="304800"/>
          </a:xfrm>
          <a:prstGeom prst="leftRightArrow">
            <a:avLst>
              <a:gd name="adj1" fmla="val 50000"/>
              <a:gd name="adj2" fmla="val 50006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19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DFT Properties: (6) Addition/Multiplication</a:t>
            </a:r>
          </a:p>
        </p:txBody>
      </p:sp>
      <p:pic>
        <p:nvPicPr>
          <p:cNvPr id="107523" name="Picture 4"/>
          <p:cNvPicPr>
            <a:picLocks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57600" y="2514601"/>
            <a:ext cx="5562600" cy="796925"/>
          </a:xfrm>
          <a:noFill/>
        </p:spPr>
      </p:pic>
      <p:pic>
        <p:nvPicPr>
          <p:cNvPr id="10547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763" y="4206876"/>
            <a:ext cx="56388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04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Trigonometric Fourier Series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25675" y="1784350"/>
            <a:ext cx="5187950" cy="4114800"/>
          </a:xfrm>
        </p:spPr>
        <p:txBody>
          <a:bodyPr/>
          <a:lstStyle/>
          <a:p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Any </a:t>
            </a:r>
            <a:r>
              <a:rPr lang="en-US" altLang="en-US" sz="24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periodic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function </a:t>
            </a:r>
            <a:r>
              <a:rPr lang="en-US" altLang="en-US" sz="2400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f(t) 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can be expressed as a weighted (infinite) sum of </a:t>
            </a:r>
            <a:r>
              <a:rPr lang="en-US" altLang="en-US" sz="24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sine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altLang="en-US" sz="24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cosine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functions of increasing frequency:</a:t>
            </a:r>
          </a:p>
        </p:txBody>
      </p:sp>
      <p:pic>
        <p:nvPicPr>
          <p:cNvPr id="1434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1" y="1981200"/>
            <a:ext cx="16033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3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650055"/>
              </p:ext>
            </p:extLst>
          </p:nvPr>
        </p:nvGraphicFramePr>
        <p:xfrm>
          <a:off x="3124201" y="3709988"/>
          <a:ext cx="4487863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Equation" r:id="rId5" imgW="2781300" imgH="431800" progId="Equation.DSMT4">
                  <p:embed/>
                </p:oleObj>
              </mc:Choice>
              <mc:Fallback>
                <p:oleObj name="Equation" r:id="rId5" imgW="2781300" imgH="431800" progId="Equation.DSMT4">
                  <p:embed/>
                  <p:pic>
                    <p:nvPicPr>
                      <p:cNvPr id="143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1" y="3709988"/>
                        <a:ext cx="4487863" cy="6969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278608"/>
              </p:ext>
            </p:extLst>
          </p:nvPr>
        </p:nvGraphicFramePr>
        <p:xfrm>
          <a:off x="3352801" y="5240338"/>
          <a:ext cx="630872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Equation" r:id="rId7" imgW="3771900" imgH="393700" progId="Equation.DSMT4">
                  <p:embed/>
                </p:oleObj>
              </mc:Choice>
              <mc:Fallback>
                <p:oleObj name="Equation" r:id="rId7" imgW="3771900" imgH="393700" progId="Equation.DSMT4">
                  <p:embed/>
                  <p:pic>
                    <p:nvPicPr>
                      <p:cNvPr id="1434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1" y="5240338"/>
                        <a:ext cx="6308725" cy="6588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3" name="TextBox 17"/>
          <p:cNvSpPr txBox="1">
            <a:spLocks noChangeArrowheads="1"/>
          </p:cNvSpPr>
          <p:nvPr/>
        </p:nvSpPr>
        <p:spPr bwMode="auto">
          <a:xfrm>
            <a:off x="2187576" y="5338763"/>
            <a:ext cx="10139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where</a:t>
            </a:r>
          </a:p>
        </p:txBody>
      </p:sp>
      <p:sp>
        <p:nvSpPr>
          <p:cNvPr id="14344" name="TextBox 1"/>
          <p:cNvSpPr txBox="1">
            <a:spLocks noChangeArrowheads="1"/>
          </p:cNvSpPr>
          <p:nvPr/>
        </p:nvSpPr>
        <p:spPr bwMode="auto">
          <a:xfrm>
            <a:off x="5026026" y="4654550"/>
            <a:ext cx="153920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basis functions </a:t>
            </a:r>
          </a:p>
        </p:txBody>
      </p:sp>
      <p:sp>
        <p:nvSpPr>
          <p:cNvPr id="14345" name="TextBox 8"/>
          <p:cNvSpPr txBox="1">
            <a:spLocks noChangeArrowheads="1"/>
          </p:cNvSpPr>
          <p:nvPr/>
        </p:nvSpPr>
        <p:spPr bwMode="auto">
          <a:xfrm>
            <a:off x="5111751" y="6162676"/>
            <a:ext cx="23831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coefficients of expansion </a:t>
            </a:r>
          </a:p>
        </p:txBody>
      </p:sp>
      <p:cxnSp>
        <p:nvCxnSpPr>
          <p:cNvPr id="4" name="Straight Arrow Connector 3"/>
          <p:cNvCxnSpPr/>
          <p:nvPr/>
        </p:nvCxnSpPr>
        <p:spPr bwMode="auto">
          <a:xfrm flipH="1" flipV="1">
            <a:off x="5026026" y="4191000"/>
            <a:ext cx="384175" cy="508000"/>
          </a:xfrm>
          <a:prstGeom prst="straightConnector1">
            <a:avLst/>
          </a:prstGeom>
          <a:ln>
            <a:headEnd type="none" w="sm" len="sm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 bwMode="auto">
          <a:xfrm flipV="1">
            <a:off x="5400676" y="4222751"/>
            <a:ext cx="1350963" cy="479425"/>
          </a:xfrm>
          <a:prstGeom prst="straightConnector1">
            <a:avLst/>
          </a:prstGeom>
          <a:ln>
            <a:headEnd type="none" w="sm" len="sm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3657600" y="5826125"/>
            <a:ext cx="2293938" cy="419100"/>
          </a:xfrm>
          <a:prstGeom prst="straightConnector1">
            <a:avLst/>
          </a:prstGeom>
          <a:ln>
            <a:headEnd type="none" w="sm" len="sm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5951539" y="5737225"/>
            <a:ext cx="885825" cy="501650"/>
          </a:xfrm>
          <a:prstGeom prst="straightConnector1">
            <a:avLst/>
          </a:prstGeom>
          <a:ln>
            <a:headEnd type="none" w="sm" len="sm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350" name="TextBox 1"/>
          <p:cNvSpPr txBox="1">
            <a:spLocks noChangeArrowheads="1"/>
          </p:cNvSpPr>
          <p:nvPr/>
        </p:nvSpPr>
        <p:spPr bwMode="auto">
          <a:xfrm>
            <a:off x="8550276" y="5994400"/>
            <a:ext cx="10699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ambria" panose="02040503050406030204" pitchFamily="18" charset="0"/>
                <a:ea typeface="Cambria" panose="02040503050406030204" pitchFamily="18" charset="0"/>
              </a:rPr>
              <a:t>n=1,2,3,…</a:t>
            </a:r>
          </a:p>
        </p:txBody>
      </p:sp>
    </p:spTree>
    <p:extLst>
      <p:ext uri="{BB962C8B-B14F-4D97-AF65-F5344CB8AC3E}">
        <p14:creationId xmlns:p14="http://schemas.microsoft.com/office/powerpoint/2010/main" val="117738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DFT Properties: (7) Scale</a:t>
            </a:r>
          </a:p>
        </p:txBody>
      </p:sp>
      <p:pic>
        <p:nvPicPr>
          <p:cNvPr id="109571" name="Picture 4"/>
          <p:cNvPicPr>
            <a:picLocks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1000" y="2667000"/>
            <a:ext cx="3962400" cy="788988"/>
          </a:xfrm>
          <a:noFill/>
        </p:spPr>
      </p:pic>
      <p:sp>
        <p:nvSpPr>
          <p:cNvPr id="109572" name="Line 14"/>
          <p:cNvSpPr>
            <a:spLocks noChangeShapeType="1"/>
          </p:cNvSpPr>
          <p:nvPr/>
        </p:nvSpPr>
        <p:spPr bwMode="auto">
          <a:xfrm>
            <a:off x="5629276" y="3124200"/>
            <a:ext cx="1000125" cy="0"/>
          </a:xfrm>
          <a:prstGeom prst="line">
            <a:avLst/>
          </a:prstGeom>
          <a:noFill/>
          <a:ln w="76200" cap="sq">
            <a:solidFill>
              <a:schemeClr val="bg2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3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DFT Properties: (8) Average value</a:t>
            </a:r>
          </a:p>
        </p:txBody>
      </p:sp>
      <p:pic>
        <p:nvPicPr>
          <p:cNvPr id="111619" name="Picture 5"/>
          <p:cNvPicPr>
            <a:picLocks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0451" y="1828800"/>
            <a:ext cx="3413125" cy="882650"/>
          </a:xfrm>
          <a:noFill/>
        </p:spPr>
      </p:pic>
      <p:pic>
        <p:nvPicPr>
          <p:cNvPr id="10957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4248150"/>
            <a:ext cx="3860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4986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670551"/>
            <a:ext cx="30480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49864" name="Text Box 8"/>
          <p:cNvSpPr txBox="1">
            <a:spLocks noChangeArrowheads="1"/>
          </p:cNvSpPr>
          <p:nvPr/>
        </p:nvSpPr>
        <p:spPr bwMode="auto">
          <a:xfrm>
            <a:off x="4648201" y="5846763"/>
            <a:ext cx="6254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ambria" panose="02040503050406030204" pitchFamily="18" charset="0"/>
                <a:ea typeface="Cambria" panose="02040503050406030204" pitchFamily="18" charset="0"/>
              </a:rPr>
              <a:t>So:</a:t>
            </a:r>
          </a:p>
        </p:txBody>
      </p:sp>
      <p:sp>
        <p:nvSpPr>
          <p:cNvPr id="111623" name="Text Box 9"/>
          <p:cNvSpPr txBox="1">
            <a:spLocks noChangeArrowheads="1"/>
          </p:cNvSpPr>
          <p:nvPr/>
        </p:nvSpPr>
        <p:spPr bwMode="auto">
          <a:xfrm>
            <a:off x="2667001" y="2209800"/>
            <a:ext cx="13214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Average:</a:t>
            </a:r>
          </a:p>
        </p:txBody>
      </p:sp>
      <p:sp>
        <p:nvSpPr>
          <p:cNvPr id="111624" name="Text Box 10"/>
          <p:cNvSpPr txBox="1">
            <a:spLocks noChangeArrowheads="1"/>
          </p:cNvSpPr>
          <p:nvPr/>
        </p:nvSpPr>
        <p:spPr bwMode="auto">
          <a:xfrm>
            <a:off x="2108200" y="3435350"/>
            <a:ext cx="278313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ambria" panose="02040503050406030204" pitchFamily="18" charset="0"/>
                <a:ea typeface="Cambria" panose="02040503050406030204" pitchFamily="18" charset="0"/>
              </a:rPr>
              <a:t>F(u,v) at u=0, v=0:</a:t>
            </a:r>
          </a:p>
        </p:txBody>
      </p:sp>
      <p:pic>
        <p:nvPicPr>
          <p:cNvPr id="11162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289300"/>
            <a:ext cx="3962400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05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49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49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6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Magnitude and Phase of DFT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What is more important?</a:t>
            </a:r>
          </a:p>
          <a:p>
            <a:pPr>
              <a:lnSpc>
                <a:spcPct val="80000"/>
              </a:lnSpc>
            </a:pP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80000"/>
              </a:lnSpc>
            </a:pPr>
            <a:endParaRPr lang="en-US" alt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80000"/>
              </a:lnSpc>
            </a:pPr>
            <a:endParaRPr lang="en-US" alt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80000"/>
              </a:lnSpc>
            </a:pPr>
            <a:endParaRPr lang="en-US" alt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80000"/>
              </a:lnSpc>
            </a:pPr>
            <a:endParaRPr lang="en-US" alt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80000"/>
              </a:lnSpc>
            </a:pPr>
            <a:endParaRPr lang="en-US" alt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80000"/>
              </a:lnSpc>
            </a:pPr>
            <a:endParaRPr lang="en-US" alt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80000"/>
              </a:lnSpc>
            </a:pPr>
            <a:endParaRPr lang="en-US" altLang="en-US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Hint: use the inverse 2D DFT to reconstruct the input image using only magnitude or phase information.</a:t>
            </a:r>
          </a:p>
          <a:p>
            <a:pPr>
              <a:lnSpc>
                <a:spcPct val="80000"/>
              </a:lnSpc>
            </a:pPr>
            <a:endParaRPr lang="en-US" alt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80000"/>
              </a:lnSpc>
            </a:pPr>
            <a:endParaRPr lang="en-US" alt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819400"/>
            <a:ext cx="2133600" cy="189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136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2743201"/>
            <a:ext cx="2117725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1367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743200"/>
            <a:ext cx="1963738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13671" name="Text Box 7"/>
          <p:cNvSpPr txBox="1">
            <a:spLocks noChangeArrowheads="1"/>
          </p:cNvSpPr>
          <p:nvPr/>
        </p:nvSpPr>
        <p:spPr bwMode="auto">
          <a:xfrm>
            <a:off x="5546725" y="4686301"/>
            <a:ext cx="12426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mbria" panose="02040503050406030204" pitchFamily="18" charset="0"/>
                <a:ea typeface="Cambria" panose="02040503050406030204" pitchFamily="18" charset="0"/>
              </a:rPr>
              <a:t>magnitude</a:t>
            </a:r>
          </a:p>
        </p:txBody>
      </p:sp>
      <p:sp>
        <p:nvSpPr>
          <p:cNvPr id="113672" name="Text Box 8"/>
          <p:cNvSpPr txBox="1">
            <a:spLocks noChangeArrowheads="1"/>
          </p:cNvSpPr>
          <p:nvPr/>
        </p:nvSpPr>
        <p:spPr bwMode="auto">
          <a:xfrm>
            <a:off x="8382000" y="4721226"/>
            <a:ext cx="7633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mbria" panose="02040503050406030204" pitchFamily="18" charset="0"/>
                <a:ea typeface="Cambria" panose="02040503050406030204" pitchFamily="18" charset="0"/>
              </a:rPr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23811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Magnitude and Phase of DFT (cont’d)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7772400" cy="4343400"/>
          </a:xfrm>
        </p:spPr>
        <p:txBody>
          <a:bodyPr/>
          <a:lstStyle/>
          <a:p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en-US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905000"/>
            <a:ext cx="2362200" cy="221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15717" name="Text Box 5"/>
          <p:cNvSpPr txBox="1">
            <a:spLocks noChangeArrowheads="1"/>
          </p:cNvSpPr>
          <p:nvPr/>
        </p:nvSpPr>
        <p:spPr bwMode="auto">
          <a:xfrm>
            <a:off x="5562601" y="1752600"/>
            <a:ext cx="407335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Reconstructed image using </a:t>
            </a:r>
          </a:p>
          <a:p>
            <a:pPr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 magnitude only</a:t>
            </a:r>
          </a:p>
          <a:p>
            <a:pPr>
              <a:buFontTx/>
              <a:buNone/>
            </a:pPr>
            <a:r>
              <a:rPr lang="en-US" altLang="en-US" sz="1800">
                <a:latin typeface="Cambria" panose="02040503050406030204" pitchFamily="18" charset="0"/>
                <a:ea typeface="Cambria" panose="02040503050406030204" pitchFamily="18" charset="0"/>
              </a:rPr>
              <a:t>(i.e., magnitude determines the </a:t>
            </a:r>
          </a:p>
          <a:p>
            <a:pPr>
              <a:buFontTx/>
              <a:buNone/>
            </a:pPr>
            <a:r>
              <a:rPr lang="en-US" altLang="en-US" sz="1800">
                <a:latin typeface="Cambria" panose="02040503050406030204" pitchFamily="18" charset="0"/>
                <a:ea typeface="Cambria" panose="02040503050406030204" pitchFamily="18" charset="0"/>
              </a:rPr>
              <a:t>strength of each sinusoidal component)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57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267200"/>
            <a:ext cx="22669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15719" name="Text Box 7"/>
          <p:cNvSpPr txBox="1">
            <a:spLocks noChangeArrowheads="1"/>
          </p:cNvSpPr>
          <p:nvPr/>
        </p:nvSpPr>
        <p:spPr bwMode="auto">
          <a:xfrm>
            <a:off x="5391151" y="4240214"/>
            <a:ext cx="419057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Reconstructed image using </a:t>
            </a:r>
          </a:p>
          <a:p>
            <a:pPr>
              <a:buFontTx/>
              <a:buNone/>
            </a:pPr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 phase only</a:t>
            </a:r>
          </a:p>
          <a:p>
            <a:pPr>
              <a:buFontTx/>
              <a:buNone/>
            </a:pPr>
            <a:r>
              <a:rPr lang="en-US" altLang="en-US" sz="1800">
                <a:latin typeface="Cambria" panose="02040503050406030204" pitchFamily="18" charset="0"/>
                <a:ea typeface="Cambria" panose="02040503050406030204" pitchFamily="18" charset="0"/>
              </a:rPr>
              <a:t>(i.e., phase determines</a:t>
            </a:r>
          </a:p>
          <a:p>
            <a:pPr>
              <a:buFontTx/>
              <a:buNone/>
            </a:pPr>
            <a:r>
              <a:rPr lang="en-US" altLang="en-US" sz="1800">
                <a:latin typeface="Cambria" panose="02040503050406030204" pitchFamily="18" charset="0"/>
                <a:ea typeface="Cambria" panose="02040503050406030204" pitchFamily="18" charset="0"/>
              </a:rPr>
              <a:t>the phase of each sinusoidal component)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6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301" y="1357314"/>
            <a:ext cx="5591175" cy="5067300"/>
          </a:xfrm>
          <a:prstGeom prst="rect">
            <a:avLst/>
          </a:prstGeom>
        </p:spPr>
      </p:pic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Magnitude and Phase of DFT (cont’d)</a:t>
            </a:r>
          </a:p>
        </p:txBody>
      </p:sp>
      <p:pic>
        <p:nvPicPr>
          <p:cNvPr id="11776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t="1625" r="51726" b="51270"/>
          <a:stretch>
            <a:fillRect/>
          </a:stretch>
        </p:blipFill>
        <p:spPr bwMode="auto">
          <a:xfrm>
            <a:off x="8077200" y="1828800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7" t="1625" r="1610" b="51270"/>
          <a:stretch>
            <a:fillRect/>
          </a:stretch>
        </p:blipFill>
        <p:spPr bwMode="auto">
          <a:xfrm>
            <a:off x="8077200" y="4267200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6" name="TextBox 1"/>
          <p:cNvSpPr txBox="1">
            <a:spLocks noChangeArrowheads="1"/>
          </p:cNvSpPr>
          <p:nvPr/>
        </p:nvSpPr>
        <p:spPr bwMode="auto">
          <a:xfrm>
            <a:off x="5867401" y="1719263"/>
            <a:ext cx="8885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only phase</a:t>
            </a:r>
          </a:p>
        </p:txBody>
      </p:sp>
      <p:sp>
        <p:nvSpPr>
          <p:cNvPr id="117767" name="TextBox 6"/>
          <p:cNvSpPr txBox="1">
            <a:spLocks noChangeArrowheads="1"/>
          </p:cNvSpPr>
          <p:nvPr/>
        </p:nvSpPr>
        <p:spPr bwMode="auto">
          <a:xfrm>
            <a:off x="2422525" y="3429001"/>
            <a:ext cx="12075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Cambria" panose="02040503050406030204" pitchFamily="18" charset="0"/>
                <a:ea typeface="Cambria" panose="02040503050406030204" pitchFamily="18" charset="0"/>
              </a:rPr>
              <a:t>only magnitude</a:t>
            </a:r>
          </a:p>
        </p:txBody>
      </p:sp>
      <p:sp>
        <p:nvSpPr>
          <p:cNvPr id="117768" name="TextBox 7"/>
          <p:cNvSpPr txBox="1">
            <a:spLocks noChangeArrowheads="1"/>
          </p:cNvSpPr>
          <p:nvPr/>
        </p:nvSpPr>
        <p:spPr bwMode="auto">
          <a:xfrm>
            <a:off x="3884708" y="3429001"/>
            <a:ext cx="20033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phase (from woman)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magnitude (from rectangle)</a:t>
            </a:r>
          </a:p>
        </p:txBody>
      </p:sp>
      <p:sp>
        <p:nvSpPr>
          <p:cNvPr id="117769" name="TextBox 8"/>
          <p:cNvSpPr txBox="1">
            <a:spLocks noChangeArrowheads="1"/>
          </p:cNvSpPr>
          <p:nvPr/>
        </p:nvSpPr>
        <p:spPr bwMode="auto">
          <a:xfrm>
            <a:off x="5851526" y="3443288"/>
            <a:ext cx="18828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phase (from rectangle)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magnitude (from woman)</a:t>
            </a:r>
          </a:p>
        </p:txBody>
      </p:sp>
      <p:sp>
        <p:nvSpPr>
          <p:cNvPr id="117770" name="TextBox 1"/>
          <p:cNvSpPr txBox="1">
            <a:spLocks noChangeArrowheads="1"/>
          </p:cNvSpPr>
          <p:nvPr/>
        </p:nvSpPr>
        <p:spPr bwMode="auto">
          <a:xfrm>
            <a:off x="4114800" y="1712914"/>
            <a:ext cx="5709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73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6765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Fast Fourier Transform </a:t>
            </a:r>
            <a:r>
              <a:rPr lang="en-US" sz="5400" dirty="0" smtClean="0">
                <a:latin typeface="Cambria" panose="02040503050406030204" pitchFamily="18" charset="0"/>
                <a:ea typeface="Cambria" panose="02040503050406030204" pitchFamily="18" charset="0"/>
              </a:rPr>
              <a:t>FFT </a:t>
            </a:r>
            <a:br>
              <a:rPr lang="en-US" sz="5400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5400" dirty="0" smtClean="0">
                <a:latin typeface="Cambria" panose="02040503050406030204" pitchFamily="18" charset="0"/>
                <a:ea typeface="Cambria" panose="02040503050406030204" pitchFamily="18" charset="0"/>
              </a:rPr>
              <a:t>&amp; </a:t>
            </a:r>
            <a:br>
              <a:rPr lang="en-US" sz="5400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Discrete Cosine Transform</a:t>
            </a:r>
            <a:endParaRPr lang="en-US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3875-F278-479A-A9ED-6926CAEEA61D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38EF2-3B4A-43EB-A07E-4B2FF3B02AD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326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Discrete Cosine Transform</a:t>
            </a:r>
          </a:p>
        </p:txBody>
      </p:sp>
      <p:sp>
        <p:nvSpPr>
          <p:cNvPr id="849979" name="Rectangle 59"/>
          <p:cNvSpPr>
            <a:spLocks noGrp="1" noChangeArrowheads="1"/>
          </p:cNvSpPr>
          <p:nvPr>
            <p:ph type="body" idx="1"/>
          </p:nvPr>
        </p:nvSpPr>
        <p:spPr>
          <a:xfrm>
            <a:off x="2238376" y="4752976"/>
            <a:ext cx="7038975" cy="492125"/>
          </a:xfrm>
          <a:noFill/>
          <a:ln/>
        </p:spPr>
        <p:txBody>
          <a:bodyPr/>
          <a:lstStyle/>
          <a:p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Inverse DCT</a:t>
            </a:r>
          </a:p>
        </p:txBody>
      </p:sp>
      <p:graphicFrame>
        <p:nvGraphicFramePr>
          <p:cNvPr id="849980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472746"/>
              </p:ext>
            </p:extLst>
          </p:nvPr>
        </p:nvGraphicFramePr>
        <p:xfrm>
          <a:off x="3636964" y="2030413"/>
          <a:ext cx="3900487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6" name="Equation" r:id="rId3" imgW="2273040" imgH="431640" progId="Equation.DSMT4">
                  <p:embed/>
                </p:oleObj>
              </mc:Choice>
              <mc:Fallback>
                <p:oleObj name="Equation" r:id="rId3" imgW="2273040" imgH="431640" progId="Equation.DSMT4">
                  <p:embed/>
                  <p:pic>
                    <p:nvPicPr>
                      <p:cNvPr id="84998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4" y="2030413"/>
                        <a:ext cx="3900487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81" name="Rectangle 61"/>
          <p:cNvSpPr>
            <a:spLocks noChangeArrowheads="1"/>
          </p:cNvSpPr>
          <p:nvPr/>
        </p:nvSpPr>
        <p:spPr bwMode="auto">
          <a:xfrm>
            <a:off x="2238376" y="1343025"/>
            <a:ext cx="7038975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6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70000"/>
              <a:buFont typeface="Wingdings" panose="05000000000000000000" pitchFamily="2" charset="2"/>
              <a:buChar char="q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1D Discrete Cosine Transform (DCT)</a:t>
            </a:r>
          </a:p>
        </p:txBody>
      </p:sp>
      <p:sp>
        <p:nvSpPr>
          <p:cNvPr id="849983" name="Rectangle 63"/>
          <p:cNvSpPr>
            <a:spLocks noChangeArrowheads="1"/>
          </p:cNvSpPr>
          <p:nvPr/>
        </p:nvSpPr>
        <p:spPr bwMode="auto">
          <a:xfrm>
            <a:off x="2714626" y="3581401"/>
            <a:ext cx="416242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6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70000"/>
              <a:buFont typeface="Wingdings" panose="05000000000000000000" pitchFamily="2" charset="2"/>
              <a:buChar char="q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where                          and</a:t>
            </a:r>
          </a:p>
        </p:txBody>
      </p:sp>
      <p:graphicFrame>
        <p:nvGraphicFramePr>
          <p:cNvPr id="849984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57962"/>
              </p:ext>
            </p:extLst>
          </p:nvPr>
        </p:nvGraphicFramePr>
        <p:xfrm>
          <a:off x="3729038" y="3656013"/>
          <a:ext cx="167640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7" name="Equation" r:id="rId5" imgW="977760" imgH="203040" progId="Equation.DSMT4">
                  <p:embed/>
                </p:oleObj>
              </mc:Choice>
              <mc:Fallback>
                <p:oleObj name="Equation" r:id="rId5" imgW="977760" imgH="203040" progId="Equation.DSMT4">
                  <p:embed/>
                  <p:pic>
                    <p:nvPicPr>
                      <p:cNvPr id="849984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9038" y="3656013"/>
                        <a:ext cx="167640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86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876918"/>
              </p:ext>
            </p:extLst>
          </p:nvPr>
        </p:nvGraphicFramePr>
        <p:xfrm>
          <a:off x="3559176" y="5354638"/>
          <a:ext cx="3902075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8" name="Equation" r:id="rId7" imgW="2273040" imgH="431640" progId="Equation.DSMT4">
                  <p:embed/>
                </p:oleObj>
              </mc:Choice>
              <mc:Fallback>
                <p:oleObj name="Equation" r:id="rId7" imgW="2273040" imgH="431640" progId="Equation.DSMT4">
                  <p:embed/>
                  <p:pic>
                    <p:nvPicPr>
                      <p:cNvPr id="849986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176" y="5354638"/>
                        <a:ext cx="3902075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87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078284"/>
              </p:ext>
            </p:extLst>
          </p:nvPr>
        </p:nvGraphicFramePr>
        <p:xfrm>
          <a:off x="6288089" y="3035300"/>
          <a:ext cx="3489325" cy="157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9" name="Equation" r:id="rId9" imgW="2031840" imgH="914400" progId="Equation.DSMT4">
                  <p:embed/>
                </p:oleObj>
              </mc:Choice>
              <mc:Fallback>
                <p:oleObj name="Equation" r:id="rId9" imgW="2031840" imgH="914400" progId="Equation.DSMT4">
                  <p:embed/>
                  <p:pic>
                    <p:nvPicPr>
                      <p:cNvPr id="849987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8089" y="3035300"/>
                        <a:ext cx="3489325" cy="157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460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mbria" panose="02040503050406030204" pitchFamily="18" charset="0"/>
                <a:ea typeface="Cambria" panose="02040503050406030204" pitchFamily="18" charset="0"/>
              </a:rPr>
              <a:t>Discrete Cosine Transform</a:t>
            </a:r>
          </a:p>
        </p:txBody>
      </p:sp>
      <p:sp>
        <p:nvSpPr>
          <p:cNvPr id="858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8376" y="4752976"/>
            <a:ext cx="7038975" cy="492125"/>
          </a:xfrm>
          <a:noFill/>
          <a:ln/>
        </p:spPr>
        <p:txBody>
          <a:bodyPr/>
          <a:lstStyle/>
          <a:p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Inverse DCT</a:t>
            </a:r>
          </a:p>
        </p:txBody>
      </p:sp>
      <p:graphicFrame>
        <p:nvGraphicFramePr>
          <p:cNvPr id="8581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43145"/>
              </p:ext>
            </p:extLst>
          </p:nvPr>
        </p:nvGraphicFramePr>
        <p:xfrm>
          <a:off x="2143126" y="2030413"/>
          <a:ext cx="6888163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0" name="Equation" r:id="rId3" imgW="4012920" imgH="431640" progId="Equation.DSMT4">
                  <p:embed/>
                </p:oleObj>
              </mc:Choice>
              <mc:Fallback>
                <p:oleObj name="Equation" r:id="rId3" imgW="4012920" imgH="431640" progId="Equation.DSMT4">
                  <p:embed/>
                  <p:pic>
                    <p:nvPicPr>
                      <p:cNvPr id="8581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26" y="2030413"/>
                        <a:ext cx="6888163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8117" name="Rectangle 5"/>
          <p:cNvSpPr>
            <a:spLocks noChangeArrowheads="1"/>
          </p:cNvSpPr>
          <p:nvPr/>
        </p:nvSpPr>
        <p:spPr bwMode="auto">
          <a:xfrm>
            <a:off x="2238376" y="1343025"/>
            <a:ext cx="7038975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6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70000"/>
              <a:buFont typeface="Wingdings" panose="05000000000000000000" pitchFamily="2" charset="2"/>
              <a:buChar char="q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2D Discrete Cosine Transform (DCT)</a:t>
            </a:r>
          </a:p>
        </p:txBody>
      </p:sp>
      <p:sp>
        <p:nvSpPr>
          <p:cNvPr id="858118" name="Rectangle 6"/>
          <p:cNvSpPr>
            <a:spLocks noChangeArrowheads="1"/>
          </p:cNvSpPr>
          <p:nvPr/>
        </p:nvSpPr>
        <p:spPr bwMode="auto">
          <a:xfrm>
            <a:off x="2714626" y="3581401"/>
            <a:ext cx="416242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6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70000"/>
              <a:buFont typeface="Wingdings" panose="05000000000000000000" pitchFamily="2" charset="2"/>
              <a:buChar char="q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where                          and</a:t>
            </a:r>
          </a:p>
        </p:txBody>
      </p:sp>
      <p:graphicFrame>
        <p:nvGraphicFramePr>
          <p:cNvPr id="85811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457492"/>
              </p:ext>
            </p:extLst>
          </p:nvPr>
        </p:nvGraphicFramePr>
        <p:xfrm>
          <a:off x="3651251" y="3656013"/>
          <a:ext cx="185102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1" name="Equation" r:id="rId5" imgW="1079280" imgH="203040" progId="Equation.DSMT4">
                  <p:embed/>
                </p:oleObj>
              </mc:Choice>
              <mc:Fallback>
                <p:oleObj name="Equation" r:id="rId5" imgW="1079280" imgH="203040" progId="Equation.DSMT4">
                  <p:embed/>
                  <p:pic>
                    <p:nvPicPr>
                      <p:cNvPr id="85811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1" y="3656013"/>
                        <a:ext cx="1851025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81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94010"/>
              </p:ext>
            </p:extLst>
          </p:nvPr>
        </p:nvGraphicFramePr>
        <p:xfrm>
          <a:off x="2806701" y="5354638"/>
          <a:ext cx="6931025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2" name="Equation" r:id="rId7" imgW="4038480" imgH="431640" progId="Equation.DSMT4">
                  <p:embed/>
                </p:oleObj>
              </mc:Choice>
              <mc:Fallback>
                <p:oleObj name="Equation" r:id="rId7" imgW="4038480" imgH="431640" progId="Equation.DSMT4">
                  <p:embed/>
                  <p:pic>
                    <p:nvPicPr>
                      <p:cNvPr id="85812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6701" y="5354638"/>
                        <a:ext cx="6931025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81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23931"/>
              </p:ext>
            </p:extLst>
          </p:nvPr>
        </p:nvGraphicFramePr>
        <p:xfrm>
          <a:off x="6289675" y="3035300"/>
          <a:ext cx="3487738" cy="157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3" name="Equation" r:id="rId9" imgW="2031840" imgH="914400" progId="Equation.DSMT4">
                  <p:embed/>
                </p:oleObj>
              </mc:Choice>
              <mc:Fallback>
                <p:oleObj name="Equation" r:id="rId9" imgW="2031840" imgH="914400" progId="Equation.DSMT4">
                  <p:embed/>
                  <p:pic>
                    <p:nvPicPr>
                      <p:cNvPr id="85812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9675" y="3035300"/>
                        <a:ext cx="3487738" cy="157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803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mbria" panose="02040503050406030204" pitchFamily="18" charset="0"/>
                <a:ea typeface="Cambria" panose="02040503050406030204" pitchFamily="18" charset="0"/>
              </a:rPr>
              <a:t>Discrete Cosine Transform</a:t>
            </a:r>
          </a:p>
        </p:txBody>
      </p:sp>
      <p:sp>
        <p:nvSpPr>
          <p:cNvPr id="861189" name="Rectangle 5"/>
          <p:cNvSpPr>
            <a:spLocks noChangeArrowheads="1"/>
          </p:cNvSpPr>
          <p:nvPr/>
        </p:nvSpPr>
        <p:spPr bwMode="auto">
          <a:xfrm>
            <a:off x="2238376" y="1343026"/>
            <a:ext cx="8029575" cy="359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6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70000"/>
              <a:buFont typeface="Wingdings" panose="05000000000000000000" pitchFamily="2" charset="2"/>
              <a:buChar char="q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The basis functions of DCT are real. (DFT has complex basis functions.)</a:t>
            </a:r>
          </a:p>
          <a:p>
            <a:pPr eaLnBrk="1" hangingPunct="1"/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DCT has very good energy compaction properties. </a:t>
            </a:r>
          </a:p>
          <a:p>
            <a:pPr eaLnBrk="1" hangingPunct="1"/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DCT can be expressed in terms of DFT, therefore, Fast Fourier Transform implementation can be used.</a:t>
            </a:r>
          </a:p>
          <a:p>
            <a:pPr eaLnBrk="1" hangingPunct="1"/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In the case of block-based image compression, (e.g., JPEG), DCT produces less artifacts along the boundaries than DFT does.</a:t>
            </a:r>
          </a:p>
          <a:p>
            <a:pPr eaLnBrk="1" hangingPunct="1"/>
            <a:endParaRPr lang="en-US" altLang="en-US" sz="2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2684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mbria" panose="02040503050406030204" pitchFamily="18" charset="0"/>
                <a:ea typeface="Cambria" panose="02040503050406030204" pitchFamily="18" charset="0"/>
              </a:rPr>
              <a:t>DCT and DFT</a:t>
            </a:r>
          </a:p>
        </p:txBody>
      </p:sp>
      <p:sp>
        <p:nvSpPr>
          <p:cNvPr id="863235" name="Rectangle 3"/>
          <p:cNvSpPr>
            <a:spLocks noChangeArrowheads="1"/>
          </p:cNvSpPr>
          <p:nvPr/>
        </p:nvSpPr>
        <p:spPr bwMode="auto">
          <a:xfrm>
            <a:off x="2238375" y="1343025"/>
            <a:ext cx="7258050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6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70000"/>
              <a:buFont typeface="Wingdings" panose="05000000000000000000" pitchFamily="2" charset="2"/>
              <a:buChar char="q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N-point DCT of </a:t>
            </a:r>
            <a:r>
              <a:rPr lang="en-US" altLang="en-US" sz="2200" i="1">
                <a:latin typeface="Cambria" panose="02040503050406030204" pitchFamily="18" charset="0"/>
                <a:ea typeface="Cambria" panose="02040503050406030204" pitchFamily="18" charset="0"/>
              </a:rPr>
              <a:t>x[n]</a:t>
            </a:r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 can be obtained from 2N-point DFT of symmetrically extended </a:t>
            </a:r>
            <a:r>
              <a:rPr lang="en-US" altLang="en-US" sz="2200" i="1">
                <a:latin typeface="Cambria" panose="02040503050406030204" pitchFamily="18" charset="0"/>
                <a:ea typeface="Cambria" panose="02040503050406030204" pitchFamily="18" charset="0"/>
              </a:rPr>
              <a:t>x[n]</a:t>
            </a:r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863239" name="Text Box 7"/>
          <p:cNvSpPr txBox="1">
            <a:spLocks noChangeArrowheads="1"/>
          </p:cNvSpPr>
          <p:nvPr/>
        </p:nvSpPr>
        <p:spPr bwMode="auto">
          <a:xfrm>
            <a:off x="1822451" y="2474913"/>
            <a:ext cx="2428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Cambria" panose="02040503050406030204" pitchFamily="18" charset="0"/>
                <a:ea typeface="Cambria" panose="02040503050406030204" pitchFamily="18" charset="0"/>
              </a:rPr>
              <a:t>Symmetric extension:</a:t>
            </a:r>
          </a:p>
        </p:txBody>
      </p:sp>
      <p:graphicFrame>
        <p:nvGraphicFramePr>
          <p:cNvPr id="86324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357644"/>
              </p:ext>
            </p:extLst>
          </p:nvPr>
        </p:nvGraphicFramePr>
        <p:xfrm>
          <a:off x="4503739" y="2379663"/>
          <a:ext cx="5386387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6" name="Equation" r:id="rId3" imgW="3136680" imgH="457200" progId="Equation.DSMT4">
                  <p:embed/>
                </p:oleObj>
              </mc:Choice>
              <mc:Fallback>
                <p:oleObj name="Equation" r:id="rId3" imgW="3136680" imgH="457200" progId="Equation.DSMT4">
                  <p:embed/>
                  <p:pic>
                    <p:nvPicPr>
                      <p:cNvPr id="86324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3739" y="2379663"/>
                        <a:ext cx="5386387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3245" name="Text Box 13"/>
          <p:cNvSpPr txBox="1">
            <a:spLocks noChangeArrowheads="1"/>
          </p:cNvSpPr>
          <p:nvPr/>
        </p:nvSpPr>
        <p:spPr bwMode="auto">
          <a:xfrm>
            <a:off x="1812926" y="3513138"/>
            <a:ext cx="2428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Cambria" panose="02040503050406030204" pitchFamily="18" charset="0"/>
                <a:ea typeface="Cambria" panose="02040503050406030204" pitchFamily="18" charset="0"/>
              </a:rPr>
              <a:t>DFT of                      : </a:t>
            </a:r>
          </a:p>
        </p:txBody>
      </p:sp>
      <p:graphicFrame>
        <p:nvGraphicFramePr>
          <p:cNvPr id="86324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515657"/>
              </p:ext>
            </p:extLst>
          </p:nvPr>
        </p:nvGraphicFramePr>
        <p:xfrm>
          <a:off x="2754313" y="3549650"/>
          <a:ext cx="5016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7" name="Equation" r:id="rId5" imgW="291960" imgH="203040" progId="Equation.DSMT4">
                  <p:embed/>
                </p:oleObj>
              </mc:Choice>
              <mc:Fallback>
                <p:oleObj name="Equation" r:id="rId5" imgW="291960" imgH="203040" progId="Equation.DSMT4">
                  <p:embed/>
                  <p:pic>
                    <p:nvPicPr>
                      <p:cNvPr id="86324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313" y="3549650"/>
                        <a:ext cx="5016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324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731007"/>
              </p:ext>
            </p:extLst>
          </p:nvPr>
        </p:nvGraphicFramePr>
        <p:xfrm>
          <a:off x="4465639" y="3322638"/>
          <a:ext cx="281463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8" name="Equation" r:id="rId7" imgW="1638000" imgH="469800" progId="Equation.DSMT4">
                  <p:embed/>
                </p:oleObj>
              </mc:Choice>
              <mc:Fallback>
                <p:oleObj name="Equation" r:id="rId7" imgW="1638000" imgH="469800" progId="Equation.DSMT4">
                  <p:embed/>
                  <p:pic>
                    <p:nvPicPr>
                      <p:cNvPr id="86324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5639" y="3322638"/>
                        <a:ext cx="2814637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324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281400"/>
              </p:ext>
            </p:extLst>
          </p:nvPr>
        </p:nvGraphicFramePr>
        <p:xfrm>
          <a:off x="4478339" y="4268788"/>
          <a:ext cx="4010025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9" name="Equation" r:id="rId9" imgW="2336760" imgH="431640" progId="Equation.DSMT4">
                  <p:embed/>
                </p:oleObj>
              </mc:Choice>
              <mc:Fallback>
                <p:oleObj name="Equation" r:id="rId9" imgW="2336760" imgH="431640" progId="Equation.DSMT4">
                  <p:embed/>
                  <p:pic>
                    <p:nvPicPr>
                      <p:cNvPr id="86324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8339" y="4268788"/>
                        <a:ext cx="4010025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3249" name="Text Box 17"/>
          <p:cNvSpPr txBox="1">
            <a:spLocks noChangeArrowheads="1"/>
          </p:cNvSpPr>
          <p:nvPr/>
        </p:nvSpPr>
        <p:spPr bwMode="auto">
          <a:xfrm>
            <a:off x="1812926" y="4408488"/>
            <a:ext cx="2428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Cambria" panose="02040503050406030204" pitchFamily="18" charset="0"/>
                <a:ea typeface="Cambria" panose="02040503050406030204" pitchFamily="18" charset="0"/>
              </a:rPr>
              <a:t>DCT of                      : </a:t>
            </a:r>
          </a:p>
        </p:txBody>
      </p:sp>
      <p:graphicFrame>
        <p:nvGraphicFramePr>
          <p:cNvPr id="86325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266427"/>
              </p:ext>
            </p:extLst>
          </p:nvPr>
        </p:nvGraphicFramePr>
        <p:xfrm>
          <a:off x="2754313" y="4445000"/>
          <a:ext cx="5016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0" name="Equation" r:id="rId11" imgW="291960" imgH="203040" progId="Equation.DSMT4">
                  <p:embed/>
                </p:oleObj>
              </mc:Choice>
              <mc:Fallback>
                <p:oleObj name="Equation" r:id="rId11" imgW="291960" imgH="203040" progId="Equation.DSMT4">
                  <p:embed/>
                  <p:pic>
                    <p:nvPicPr>
                      <p:cNvPr id="86325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313" y="4445000"/>
                        <a:ext cx="5016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325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050779"/>
              </p:ext>
            </p:extLst>
          </p:nvPr>
        </p:nvGraphicFramePr>
        <p:xfrm>
          <a:off x="4052889" y="5308600"/>
          <a:ext cx="27463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1" name="Equation" r:id="rId13" imgW="1600200" imgH="419040" progId="Equation.DSMT4">
                  <p:embed/>
                </p:oleObj>
              </mc:Choice>
              <mc:Fallback>
                <p:oleObj name="Equation" r:id="rId13" imgW="1600200" imgH="419040" progId="Equation.DSMT4">
                  <p:embed/>
                  <p:pic>
                    <p:nvPicPr>
                      <p:cNvPr id="86325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2889" y="5308600"/>
                        <a:ext cx="2746375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3252" name="AutoShape 20"/>
          <p:cNvSpPr>
            <a:spLocks noChangeArrowheads="1"/>
          </p:cNvSpPr>
          <p:nvPr/>
        </p:nvSpPr>
        <p:spPr bwMode="auto">
          <a:xfrm>
            <a:off x="3219451" y="5572125"/>
            <a:ext cx="600075" cy="247650"/>
          </a:xfrm>
          <a:prstGeom prst="rightArrow">
            <a:avLst>
              <a:gd name="adj1" fmla="val 50000"/>
              <a:gd name="adj2" fmla="val 6057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63253" name="Rectangle 21"/>
          <p:cNvSpPr>
            <a:spLocks noChangeArrowheads="1"/>
          </p:cNvSpPr>
          <p:nvPr/>
        </p:nvSpPr>
        <p:spPr bwMode="auto">
          <a:xfrm>
            <a:off x="3943351" y="5305426"/>
            <a:ext cx="3000375" cy="7905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23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Trigonometric Fourier Series (cont’d)</a:t>
            </a:r>
          </a:p>
        </p:txBody>
      </p:sp>
      <p:pic>
        <p:nvPicPr>
          <p:cNvPr id="16387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1" y="1781176"/>
            <a:ext cx="2989263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743200"/>
            <a:ext cx="160020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3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988422"/>
              </p:ext>
            </p:extLst>
          </p:nvPr>
        </p:nvGraphicFramePr>
        <p:xfrm>
          <a:off x="7391400" y="5187951"/>
          <a:ext cx="31242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Equation" r:id="rId6" imgW="2781300" imgH="431800" progId="Equation.DSMT4">
                  <p:embed/>
                </p:oleObj>
              </mc:Choice>
              <mc:Fallback>
                <p:oleObj name="Equation" r:id="rId6" imgW="2781300" imgH="431800" progId="Equation.DSMT4">
                  <p:embed/>
                  <p:pic>
                    <p:nvPicPr>
                      <p:cNvPr id="163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5187951"/>
                        <a:ext cx="3124200" cy="485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0" name="Right Brace 1"/>
          <p:cNvSpPr>
            <a:spLocks/>
          </p:cNvSpPr>
          <p:nvPr/>
        </p:nvSpPr>
        <p:spPr bwMode="auto">
          <a:xfrm>
            <a:off x="7391400" y="1905000"/>
            <a:ext cx="457200" cy="2286000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sq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391" name="TextBox 2"/>
          <p:cNvSpPr txBox="1">
            <a:spLocks noChangeArrowheads="1"/>
          </p:cNvSpPr>
          <p:nvPr/>
        </p:nvSpPr>
        <p:spPr bwMode="auto">
          <a:xfrm>
            <a:off x="7951788" y="2894014"/>
            <a:ext cx="26724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Sinusoidals of varying frequency</a:t>
            </a:r>
          </a:p>
        </p:txBody>
      </p:sp>
      <p:sp>
        <p:nvSpPr>
          <p:cNvPr id="16392" name="Right Arrow 1"/>
          <p:cNvSpPr>
            <a:spLocks noChangeArrowheads="1"/>
          </p:cNvSpPr>
          <p:nvPr/>
        </p:nvSpPr>
        <p:spPr bwMode="auto">
          <a:xfrm>
            <a:off x="6943725" y="5334001"/>
            <a:ext cx="381000" cy="2635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95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mbria" panose="02040503050406030204" pitchFamily="18" charset="0"/>
                <a:ea typeface="Cambria" panose="02040503050406030204" pitchFamily="18" charset="0"/>
              </a:rPr>
              <a:t>Discrete Cosine Transform</a:t>
            </a:r>
          </a:p>
        </p:txBody>
      </p:sp>
      <p:sp>
        <p:nvSpPr>
          <p:cNvPr id="862211" name="Rectangle 3"/>
          <p:cNvSpPr>
            <a:spLocks noChangeArrowheads="1"/>
          </p:cNvSpPr>
          <p:nvPr/>
        </p:nvSpPr>
        <p:spPr bwMode="auto">
          <a:xfrm>
            <a:off x="2238376" y="1343026"/>
            <a:ext cx="8029575" cy="359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6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70000"/>
              <a:buFont typeface="Wingdings" panose="05000000000000000000" pitchFamily="2" charset="2"/>
              <a:buChar char="q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a = imread(‘cameraman.tif’);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DCTa = dct2(a);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DFTa = fft2(a); DFTa = fftshift(DFTa);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figure; imshow(log(abs(DCTa)),[ ]);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figure; imshow(log(abs(DFTa)),[ ]);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figure; plot(abs(DCTa(1,:)));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figure; plot(abs(DFTa(128,:)));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% Also use mesh plots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62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1366839"/>
            <a:ext cx="2143125" cy="20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22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1" y="1343025"/>
            <a:ext cx="216217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22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51" y="3778251"/>
            <a:ext cx="3101975" cy="232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22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3781425"/>
            <a:ext cx="3092450" cy="231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2216" name="Text Box 8"/>
          <p:cNvSpPr txBox="1">
            <a:spLocks noChangeArrowheads="1"/>
          </p:cNvSpPr>
          <p:nvPr/>
        </p:nvSpPr>
        <p:spPr bwMode="auto">
          <a:xfrm>
            <a:off x="5927726" y="3265488"/>
            <a:ext cx="13430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DCT</a:t>
            </a:r>
            <a:endParaRPr lang="en-US" altLang="en-US" sz="1400" i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62217" name="Text Box 9"/>
          <p:cNvSpPr txBox="1">
            <a:spLocks noChangeArrowheads="1"/>
          </p:cNvSpPr>
          <p:nvPr/>
        </p:nvSpPr>
        <p:spPr bwMode="auto">
          <a:xfrm>
            <a:off x="7947026" y="3275013"/>
            <a:ext cx="13430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DFT</a:t>
            </a:r>
            <a:endParaRPr lang="en-US" altLang="en-US" sz="1400" i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252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mbria" panose="02040503050406030204" pitchFamily="18" charset="0"/>
                <a:ea typeface="Cambria" panose="02040503050406030204" pitchFamily="18" charset="0"/>
              </a:rPr>
              <a:t>Discrete Cosine Transform</a:t>
            </a:r>
          </a:p>
        </p:txBody>
      </p:sp>
      <p:graphicFrame>
        <p:nvGraphicFramePr>
          <p:cNvPr id="86425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359382"/>
              </p:ext>
            </p:extLst>
          </p:nvPr>
        </p:nvGraphicFramePr>
        <p:xfrm>
          <a:off x="1676401" y="3241675"/>
          <a:ext cx="8829675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0" name="Equation" r:id="rId3" imgW="8483400" imgH="1574640" progId="Equation.DSMT4">
                  <p:embed/>
                </p:oleObj>
              </mc:Choice>
              <mc:Fallback>
                <p:oleObj name="Equation" r:id="rId3" imgW="8483400" imgH="1574640" progId="Equation.DSMT4">
                  <p:embed/>
                  <p:pic>
                    <p:nvPicPr>
                      <p:cNvPr id="86425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1" y="3241675"/>
                        <a:ext cx="8829675" cy="163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4260" name="Rectangle 4"/>
          <p:cNvSpPr>
            <a:spLocks noChangeArrowheads="1"/>
          </p:cNvSpPr>
          <p:nvPr/>
        </p:nvSpPr>
        <p:spPr bwMode="auto">
          <a:xfrm>
            <a:off x="2238376" y="1343025"/>
            <a:ext cx="7038975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6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70000"/>
              <a:buFont typeface="Wingdings" panose="05000000000000000000" pitchFamily="2" charset="2"/>
              <a:buChar char="q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Matrix Representation of DCT</a:t>
            </a:r>
          </a:p>
        </p:txBody>
      </p:sp>
      <p:graphicFrame>
        <p:nvGraphicFramePr>
          <p:cNvPr id="86426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495494"/>
              </p:ext>
            </p:extLst>
          </p:nvPr>
        </p:nvGraphicFramePr>
        <p:xfrm>
          <a:off x="4008439" y="1935163"/>
          <a:ext cx="3900487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1" name="Equation" r:id="rId5" imgW="2273040" imgH="431640" progId="Equation.DSMT4">
                  <p:embed/>
                </p:oleObj>
              </mc:Choice>
              <mc:Fallback>
                <p:oleObj name="Equation" r:id="rId5" imgW="2273040" imgH="431640" progId="Equation.DSMT4">
                  <p:embed/>
                  <p:pic>
                    <p:nvPicPr>
                      <p:cNvPr id="86426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439" y="1935163"/>
                        <a:ext cx="3900487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426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795105"/>
              </p:ext>
            </p:extLst>
          </p:nvPr>
        </p:nvGraphicFramePr>
        <p:xfrm>
          <a:off x="6054725" y="5307014"/>
          <a:ext cx="261938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2" name="Equation" r:id="rId7" imgW="152280" imgH="164880" progId="Equation.DSMT4">
                  <p:embed/>
                </p:oleObj>
              </mc:Choice>
              <mc:Fallback>
                <p:oleObj name="Equation" r:id="rId7" imgW="152280" imgH="164880" progId="Equation.DSMT4">
                  <p:embed/>
                  <p:pic>
                    <p:nvPicPr>
                      <p:cNvPr id="864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4725" y="5307014"/>
                        <a:ext cx="261938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4263" name="AutoShape 7"/>
          <p:cNvSpPr>
            <a:spLocks/>
          </p:cNvSpPr>
          <p:nvPr/>
        </p:nvSpPr>
        <p:spPr bwMode="auto">
          <a:xfrm rot="16200000">
            <a:off x="6086476" y="1533526"/>
            <a:ext cx="171450" cy="7191375"/>
          </a:xfrm>
          <a:prstGeom prst="leftBrace">
            <a:avLst>
              <a:gd name="adj1" fmla="val 34953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64264" name="AutoShape 8"/>
          <p:cNvSpPr>
            <a:spLocks/>
          </p:cNvSpPr>
          <p:nvPr/>
        </p:nvSpPr>
        <p:spPr bwMode="auto">
          <a:xfrm rot="16200000">
            <a:off x="1990726" y="4324351"/>
            <a:ext cx="104775" cy="723900"/>
          </a:xfrm>
          <a:prstGeom prst="leftBrace">
            <a:avLst>
              <a:gd name="adj1" fmla="val 5757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86426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772130"/>
              </p:ext>
            </p:extLst>
          </p:nvPr>
        </p:nvGraphicFramePr>
        <p:xfrm>
          <a:off x="1941513" y="4821239"/>
          <a:ext cx="239712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3" name="Equation" r:id="rId9" imgW="139680" imgH="164880" progId="Equation.DSMT4">
                  <p:embed/>
                </p:oleObj>
              </mc:Choice>
              <mc:Fallback>
                <p:oleObj name="Equation" r:id="rId9" imgW="139680" imgH="164880" progId="Equation.DSMT4">
                  <p:embed/>
                  <p:pic>
                    <p:nvPicPr>
                      <p:cNvPr id="86426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513" y="4821239"/>
                        <a:ext cx="239712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4266" name="AutoShape 10"/>
          <p:cNvSpPr>
            <a:spLocks/>
          </p:cNvSpPr>
          <p:nvPr/>
        </p:nvSpPr>
        <p:spPr bwMode="auto">
          <a:xfrm rot="16200000">
            <a:off x="10096501" y="4371976"/>
            <a:ext cx="95250" cy="638175"/>
          </a:xfrm>
          <a:prstGeom prst="leftBrace">
            <a:avLst>
              <a:gd name="adj1" fmla="val 5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86426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870286"/>
              </p:ext>
            </p:extLst>
          </p:nvPr>
        </p:nvGraphicFramePr>
        <p:xfrm>
          <a:off x="10107613" y="4830764"/>
          <a:ext cx="195262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4" name="Equation" r:id="rId11" imgW="114120" imgH="164880" progId="Equation.DSMT4">
                  <p:embed/>
                </p:oleObj>
              </mc:Choice>
              <mc:Fallback>
                <p:oleObj name="Equation" r:id="rId11" imgW="114120" imgH="164880" progId="Equation.DSMT4">
                  <p:embed/>
                  <p:pic>
                    <p:nvPicPr>
                      <p:cNvPr id="86426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7613" y="4830764"/>
                        <a:ext cx="195262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426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412877"/>
              </p:ext>
            </p:extLst>
          </p:nvPr>
        </p:nvGraphicFramePr>
        <p:xfrm>
          <a:off x="5800725" y="5754689"/>
          <a:ext cx="808038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5" name="Equation" r:id="rId13" imgW="469800" imgH="164880" progId="Equation.DSMT4">
                  <p:embed/>
                </p:oleObj>
              </mc:Choice>
              <mc:Fallback>
                <p:oleObj name="Equation" r:id="rId13" imgW="469800" imgH="164880" progId="Equation.DSMT4">
                  <p:embed/>
                  <p:pic>
                    <p:nvPicPr>
                      <p:cNvPr id="8642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0725" y="5754689"/>
                        <a:ext cx="808038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4294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mbria" panose="02040503050406030204" pitchFamily="18" charset="0"/>
                <a:ea typeface="Cambria" panose="02040503050406030204" pitchFamily="18" charset="0"/>
              </a:rPr>
              <a:t>Discrete Cosine Transform</a:t>
            </a:r>
          </a:p>
        </p:txBody>
      </p:sp>
      <p:graphicFrame>
        <p:nvGraphicFramePr>
          <p:cNvPr id="8652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320784"/>
              </p:ext>
            </p:extLst>
          </p:nvPr>
        </p:nvGraphicFramePr>
        <p:xfrm>
          <a:off x="1933576" y="3241675"/>
          <a:ext cx="8315325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4" name="Equation" r:id="rId3" imgW="7988040" imgH="1574640" progId="Equation.DSMT4">
                  <p:embed/>
                </p:oleObj>
              </mc:Choice>
              <mc:Fallback>
                <p:oleObj name="Equation" r:id="rId3" imgW="7988040" imgH="1574640" progId="Equation.DSMT4">
                  <p:embed/>
                  <p:pic>
                    <p:nvPicPr>
                      <p:cNvPr id="8652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76" y="3241675"/>
                        <a:ext cx="8315325" cy="163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5284" name="Rectangle 4"/>
          <p:cNvSpPr>
            <a:spLocks noChangeArrowheads="1"/>
          </p:cNvSpPr>
          <p:nvPr/>
        </p:nvSpPr>
        <p:spPr bwMode="auto">
          <a:xfrm>
            <a:off x="2238376" y="1343025"/>
            <a:ext cx="7038975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6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70000"/>
              <a:buFont typeface="Wingdings" panose="05000000000000000000" pitchFamily="2" charset="2"/>
              <a:buChar char="q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Matrix Representation of Inverse DCT</a:t>
            </a:r>
          </a:p>
        </p:txBody>
      </p:sp>
      <p:graphicFrame>
        <p:nvGraphicFramePr>
          <p:cNvPr id="86528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570956"/>
              </p:ext>
            </p:extLst>
          </p:nvPr>
        </p:nvGraphicFramePr>
        <p:xfrm>
          <a:off x="5967413" y="5284789"/>
          <a:ext cx="4365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5" name="Equation" r:id="rId5" imgW="253800" imgH="190440" progId="Equation.DSMT4">
                  <p:embed/>
                </p:oleObj>
              </mc:Choice>
              <mc:Fallback>
                <p:oleObj name="Equation" r:id="rId5" imgW="253800" imgH="190440" progId="Equation.DSMT4">
                  <p:embed/>
                  <p:pic>
                    <p:nvPicPr>
                      <p:cNvPr id="8652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7413" y="5284789"/>
                        <a:ext cx="436562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5286" name="AutoShape 6"/>
          <p:cNvSpPr>
            <a:spLocks/>
          </p:cNvSpPr>
          <p:nvPr/>
        </p:nvSpPr>
        <p:spPr bwMode="auto">
          <a:xfrm rot="16200000">
            <a:off x="6115051" y="1752601"/>
            <a:ext cx="114300" cy="6696075"/>
          </a:xfrm>
          <a:prstGeom prst="leftBrace">
            <a:avLst>
              <a:gd name="adj1" fmla="val 48819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65287" name="AutoShape 7"/>
          <p:cNvSpPr>
            <a:spLocks/>
          </p:cNvSpPr>
          <p:nvPr/>
        </p:nvSpPr>
        <p:spPr bwMode="auto">
          <a:xfrm rot="16200000">
            <a:off x="2238376" y="4314826"/>
            <a:ext cx="104775" cy="723900"/>
          </a:xfrm>
          <a:prstGeom prst="leftBrace">
            <a:avLst>
              <a:gd name="adj1" fmla="val 5757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86528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323050"/>
              </p:ext>
            </p:extLst>
          </p:nvPr>
        </p:nvGraphicFramePr>
        <p:xfrm>
          <a:off x="2162175" y="4821239"/>
          <a:ext cx="196850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6" name="Equation" r:id="rId7" imgW="114120" imgH="164880" progId="Equation.DSMT4">
                  <p:embed/>
                </p:oleObj>
              </mc:Choice>
              <mc:Fallback>
                <p:oleObj name="Equation" r:id="rId7" imgW="114120" imgH="164880" progId="Equation.DSMT4">
                  <p:embed/>
                  <p:pic>
                    <p:nvPicPr>
                      <p:cNvPr id="86528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175" y="4821239"/>
                        <a:ext cx="196850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5289" name="AutoShape 9"/>
          <p:cNvSpPr>
            <a:spLocks/>
          </p:cNvSpPr>
          <p:nvPr/>
        </p:nvSpPr>
        <p:spPr bwMode="auto">
          <a:xfrm rot="16200000">
            <a:off x="9848851" y="4371976"/>
            <a:ext cx="95250" cy="638175"/>
          </a:xfrm>
          <a:prstGeom prst="leftBrace">
            <a:avLst>
              <a:gd name="adj1" fmla="val 5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86529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130390"/>
              </p:ext>
            </p:extLst>
          </p:nvPr>
        </p:nvGraphicFramePr>
        <p:xfrm>
          <a:off x="9847263" y="4802189"/>
          <a:ext cx="239712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7" name="Equation" r:id="rId9" imgW="139680" imgH="164880" progId="Equation.DSMT4">
                  <p:embed/>
                </p:oleObj>
              </mc:Choice>
              <mc:Fallback>
                <p:oleObj name="Equation" r:id="rId9" imgW="139680" imgH="164880" progId="Equation.DSMT4">
                  <p:embed/>
                  <p:pic>
                    <p:nvPicPr>
                      <p:cNvPr id="86529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7263" y="4802189"/>
                        <a:ext cx="239712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529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584599"/>
              </p:ext>
            </p:extLst>
          </p:nvPr>
        </p:nvGraphicFramePr>
        <p:xfrm>
          <a:off x="5656263" y="5743575"/>
          <a:ext cx="98425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8" name="Equation" r:id="rId11" imgW="571320" imgH="190440" progId="Equation.DSMT4">
                  <p:embed/>
                </p:oleObj>
              </mc:Choice>
              <mc:Fallback>
                <p:oleObj name="Equation" r:id="rId11" imgW="571320" imgH="190440" progId="Equation.DSMT4">
                  <p:embed/>
                  <p:pic>
                    <p:nvPicPr>
                      <p:cNvPr id="86529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6263" y="5743575"/>
                        <a:ext cx="98425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529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247963"/>
              </p:ext>
            </p:extLst>
          </p:nvPr>
        </p:nvGraphicFramePr>
        <p:xfrm>
          <a:off x="3940176" y="1963738"/>
          <a:ext cx="3902075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9" name="Equation" r:id="rId13" imgW="2273040" imgH="431640" progId="Equation.DSMT4">
                  <p:embed/>
                </p:oleObj>
              </mc:Choice>
              <mc:Fallback>
                <p:oleObj name="Equation" r:id="rId13" imgW="2273040" imgH="431640" progId="Equation.DSMT4">
                  <p:embed/>
                  <p:pic>
                    <p:nvPicPr>
                      <p:cNvPr id="86529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0176" y="1963738"/>
                        <a:ext cx="3902075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3571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mbria" panose="02040503050406030204" pitchFamily="18" charset="0"/>
                <a:ea typeface="Cambria" panose="02040503050406030204" pitchFamily="18" charset="0"/>
              </a:rPr>
              <a:t>Discrete Cosine Transform</a:t>
            </a:r>
          </a:p>
        </p:txBody>
      </p:sp>
      <p:sp>
        <p:nvSpPr>
          <p:cNvPr id="866307" name="Rectangle 3"/>
          <p:cNvSpPr>
            <a:spLocks noChangeArrowheads="1"/>
          </p:cNvSpPr>
          <p:nvPr/>
        </p:nvSpPr>
        <p:spPr bwMode="auto">
          <a:xfrm>
            <a:off x="2238376" y="1343026"/>
            <a:ext cx="7038975" cy="9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6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70000"/>
              <a:buFont typeface="Wingdings" panose="05000000000000000000" pitchFamily="2" charset="2"/>
              <a:buChar char="q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Inverse DCT matrix is equal to the transpose of DCT matrix!</a:t>
            </a:r>
          </a:p>
        </p:txBody>
      </p:sp>
      <p:graphicFrame>
        <p:nvGraphicFramePr>
          <p:cNvPr id="8663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553259"/>
              </p:ext>
            </p:extLst>
          </p:nvPr>
        </p:nvGraphicFramePr>
        <p:xfrm>
          <a:off x="5159376" y="2390775"/>
          <a:ext cx="1006475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4" name="Equation" r:id="rId3" imgW="583920" imgH="190440" progId="Equation.DSMT4">
                  <p:embed/>
                </p:oleObj>
              </mc:Choice>
              <mc:Fallback>
                <p:oleObj name="Equation" r:id="rId3" imgW="583920" imgH="190440" progId="Equation.DSMT4">
                  <p:embed/>
                  <p:pic>
                    <p:nvPicPr>
                      <p:cNvPr id="8663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76" y="2390775"/>
                        <a:ext cx="1006475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630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872471"/>
              </p:ext>
            </p:extLst>
          </p:nvPr>
        </p:nvGraphicFramePr>
        <p:xfrm>
          <a:off x="4933951" y="3467100"/>
          <a:ext cx="1706563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5" name="Equation" r:id="rId5" imgW="990360" imgH="190440" progId="Equation.DSMT4">
                  <p:embed/>
                </p:oleObj>
              </mc:Choice>
              <mc:Fallback>
                <p:oleObj name="Equation" r:id="rId5" imgW="990360" imgH="190440" progId="Equation.DSMT4">
                  <p:embed/>
                  <p:pic>
                    <p:nvPicPr>
                      <p:cNvPr id="8663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3951" y="3467100"/>
                        <a:ext cx="1706563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6310" name="AutoShape 6"/>
          <p:cNvSpPr>
            <a:spLocks noChangeArrowheads="1"/>
          </p:cNvSpPr>
          <p:nvPr/>
        </p:nvSpPr>
        <p:spPr bwMode="auto">
          <a:xfrm>
            <a:off x="4343401" y="3543300"/>
            <a:ext cx="485775" cy="209550"/>
          </a:xfrm>
          <a:prstGeom prst="rightArrow">
            <a:avLst>
              <a:gd name="adj1" fmla="val 50000"/>
              <a:gd name="adj2" fmla="val 5795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030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Discrete Cosine Transform</a:t>
            </a:r>
          </a:p>
        </p:txBody>
      </p:sp>
      <p:sp>
        <p:nvSpPr>
          <p:cNvPr id="86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8376" y="4752976"/>
            <a:ext cx="7038975" cy="492125"/>
          </a:xfrm>
          <a:noFill/>
          <a:ln/>
        </p:spPr>
        <p:txBody>
          <a:bodyPr/>
          <a:lstStyle/>
          <a:p>
            <a:r>
              <a:rPr lang="en-US" altLang="en-US" sz="2200"/>
              <a:t>Inverse DCT</a:t>
            </a:r>
          </a:p>
        </p:txBody>
      </p:sp>
      <p:graphicFrame>
        <p:nvGraphicFramePr>
          <p:cNvPr id="867332" name="Object 4"/>
          <p:cNvGraphicFramePr>
            <a:graphicFrameLocks noChangeAspect="1"/>
          </p:cNvGraphicFramePr>
          <p:nvPr/>
        </p:nvGraphicFramePr>
        <p:xfrm>
          <a:off x="2143126" y="2030413"/>
          <a:ext cx="6888163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0" name="Equation" r:id="rId3" imgW="4012920" imgH="431640" progId="Equation.DSMT4">
                  <p:embed/>
                </p:oleObj>
              </mc:Choice>
              <mc:Fallback>
                <p:oleObj name="Equation" r:id="rId3" imgW="4012920" imgH="431640" progId="Equation.DSMT4">
                  <p:embed/>
                  <p:pic>
                    <p:nvPicPr>
                      <p:cNvPr id="8673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26" y="2030413"/>
                        <a:ext cx="6888163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7333" name="Rectangle 5"/>
          <p:cNvSpPr>
            <a:spLocks noChangeArrowheads="1"/>
          </p:cNvSpPr>
          <p:nvPr/>
        </p:nvSpPr>
        <p:spPr bwMode="auto">
          <a:xfrm>
            <a:off x="2238376" y="1343025"/>
            <a:ext cx="7038975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6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70000"/>
              <a:buFont typeface="Wingdings" panose="05000000000000000000" pitchFamily="2" charset="2"/>
              <a:buChar char="q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200"/>
              <a:t>2D Discrete Cosine Transform (DCT)</a:t>
            </a:r>
          </a:p>
        </p:txBody>
      </p:sp>
      <p:sp>
        <p:nvSpPr>
          <p:cNvPr id="867334" name="Rectangle 6"/>
          <p:cNvSpPr>
            <a:spLocks noChangeArrowheads="1"/>
          </p:cNvSpPr>
          <p:nvPr/>
        </p:nvSpPr>
        <p:spPr bwMode="auto">
          <a:xfrm>
            <a:off x="2714626" y="3581401"/>
            <a:ext cx="416242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6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70000"/>
              <a:buFont typeface="Wingdings" panose="05000000000000000000" pitchFamily="2" charset="2"/>
              <a:buChar char="q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200"/>
              <a:t>where                          and</a:t>
            </a:r>
          </a:p>
        </p:txBody>
      </p:sp>
      <p:graphicFrame>
        <p:nvGraphicFramePr>
          <p:cNvPr id="867335" name="Object 7"/>
          <p:cNvGraphicFramePr>
            <a:graphicFrameLocks noChangeAspect="1"/>
          </p:cNvGraphicFramePr>
          <p:nvPr/>
        </p:nvGraphicFramePr>
        <p:xfrm>
          <a:off x="3651251" y="3656013"/>
          <a:ext cx="185102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1" name="Equation" r:id="rId5" imgW="1079280" imgH="203040" progId="Equation.DSMT4">
                  <p:embed/>
                </p:oleObj>
              </mc:Choice>
              <mc:Fallback>
                <p:oleObj name="Equation" r:id="rId5" imgW="1079280" imgH="203040" progId="Equation.DSMT4">
                  <p:embed/>
                  <p:pic>
                    <p:nvPicPr>
                      <p:cNvPr id="86733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1" y="3656013"/>
                        <a:ext cx="1851025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7336" name="Object 8"/>
          <p:cNvGraphicFramePr>
            <a:graphicFrameLocks noChangeAspect="1"/>
          </p:cNvGraphicFramePr>
          <p:nvPr/>
        </p:nvGraphicFramePr>
        <p:xfrm>
          <a:off x="2806701" y="5354638"/>
          <a:ext cx="6931025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2" name="Equation" r:id="rId7" imgW="4038480" imgH="431640" progId="Equation.DSMT4">
                  <p:embed/>
                </p:oleObj>
              </mc:Choice>
              <mc:Fallback>
                <p:oleObj name="Equation" r:id="rId7" imgW="4038480" imgH="431640" progId="Equation.DSMT4">
                  <p:embed/>
                  <p:pic>
                    <p:nvPicPr>
                      <p:cNvPr id="86733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6701" y="5354638"/>
                        <a:ext cx="6931025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7337" name="Object 9"/>
          <p:cNvGraphicFramePr>
            <a:graphicFrameLocks noChangeAspect="1"/>
          </p:cNvGraphicFramePr>
          <p:nvPr/>
        </p:nvGraphicFramePr>
        <p:xfrm>
          <a:off x="6289675" y="3035300"/>
          <a:ext cx="3487738" cy="157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3" name="Equation" r:id="rId9" imgW="2031840" imgH="914400" progId="Equation.DSMT4">
                  <p:embed/>
                </p:oleObj>
              </mc:Choice>
              <mc:Fallback>
                <p:oleObj name="Equation" r:id="rId9" imgW="2031840" imgH="914400" progId="Equation.DSMT4">
                  <p:embed/>
                  <p:pic>
                    <p:nvPicPr>
                      <p:cNvPr id="86733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9675" y="3035300"/>
                        <a:ext cx="3487738" cy="157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27815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mbria" panose="02040503050406030204" pitchFamily="18" charset="0"/>
                <a:ea typeface="Cambria" panose="02040503050406030204" pitchFamily="18" charset="0"/>
              </a:rPr>
              <a:t>Discrete Cosine Transform</a:t>
            </a:r>
          </a:p>
        </p:txBody>
      </p:sp>
      <p:sp>
        <p:nvSpPr>
          <p:cNvPr id="868355" name="Rectangle 3"/>
          <p:cNvSpPr>
            <a:spLocks noChangeArrowheads="1"/>
          </p:cNvSpPr>
          <p:nvPr/>
        </p:nvSpPr>
        <p:spPr bwMode="auto">
          <a:xfrm>
            <a:off x="2238376" y="1343026"/>
            <a:ext cx="7038975" cy="9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6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70000"/>
              <a:buFont typeface="Wingdings" panose="05000000000000000000" pitchFamily="2" charset="2"/>
              <a:buChar char="q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For two-dimensional signals:</a:t>
            </a:r>
          </a:p>
        </p:txBody>
      </p:sp>
      <p:graphicFrame>
        <p:nvGraphicFramePr>
          <p:cNvPr id="8683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302832"/>
              </p:ext>
            </p:extLst>
          </p:nvPr>
        </p:nvGraphicFramePr>
        <p:xfrm>
          <a:off x="5051426" y="1990725"/>
          <a:ext cx="1203325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6" name="Equation" r:id="rId3" imgW="698400" imgH="190440" progId="Equation.DSMT4">
                  <p:embed/>
                </p:oleObj>
              </mc:Choice>
              <mc:Fallback>
                <p:oleObj name="Equation" r:id="rId3" imgW="698400" imgH="190440" progId="Equation.DSMT4">
                  <p:embed/>
                  <p:pic>
                    <p:nvPicPr>
                      <p:cNvPr id="8683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1426" y="1990725"/>
                        <a:ext cx="1203325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83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977180"/>
              </p:ext>
            </p:extLst>
          </p:nvPr>
        </p:nvGraphicFramePr>
        <p:xfrm>
          <a:off x="4068763" y="2735263"/>
          <a:ext cx="32829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7" name="Equation" r:id="rId5" imgW="1904760" imgH="457200" progId="Equation.DSMT4">
                  <p:embed/>
                </p:oleObj>
              </mc:Choice>
              <mc:Fallback>
                <p:oleObj name="Equation" r:id="rId5" imgW="1904760" imgH="457200" progId="Equation.DSMT4">
                  <p:embed/>
                  <p:pic>
                    <p:nvPicPr>
                      <p:cNvPr id="8683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8763" y="2735263"/>
                        <a:ext cx="328295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83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575268"/>
              </p:ext>
            </p:extLst>
          </p:nvPr>
        </p:nvGraphicFramePr>
        <p:xfrm>
          <a:off x="4330701" y="2974975"/>
          <a:ext cx="26352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8" name="Equation" r:id="rId7" imgW="152280" imgH="164880" progId="Equation.DSMT4">
                  <p:embed/>
                </p:oleObj>
              </mc:Choice>
              <mc:Fallback>
                <p:oleObj name="Equation" r:id="rId7" imgW="152280" imgH="164880" progId="Equation.DSMT4">
                  <p:embed/>
                  <p:pic>
                    <p:nvPicPr>
                      <p:cNvPr id="8683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0701" y="2974975"/>
                        <a:ext cx="263525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835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402599"/>
              </p:ext>
            </p:extLst>
          </p:nvPr>
        </p:nvGraphicFramePr>
        <p:xfrm>
          <a:off x="5330826" y="2965450"/>
          <a:ext cx="26352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9" name="Equation" r:id="rId9" imgW="152280" imgH="164880" progId="Equation.DSMT4">
                  <p:embed/>
                </p:oleObj>
              </mc:Choice>
              <mc:Fallback>
                <p:oleObj name="Equation" r:id="rId9" imgW="152280" imgH="164880" progId="Equation.DSMT4">
                  <p:embed/>
                  <p:pic>
                    <p:nvPicPr>
                      <p:cNvPr id="86835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0826" y="2965450"/>
                        <a:ext cx="263525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836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308778"/>
              </p:ext>
            </p:extLst>
          </p:nvPr>
        </p:nvGraphicFramePr>
        <p:xfrm>
          <a:off x="6772276" y="2952750"/>
          <a:ext cx="373063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0" name="Equation" r:id="rId11" imgW="215640" imgH="190440" progId="Equation.DSMT4">
                  <p:embed/>
                </p:oleObj>
              </mc:Choice>
              <mc:Fallback>
                <p:oleObj name="Equation" r:id="rId11" imgW="215640" imgH="190440" progId="Equation.DSMT4">
                  <p:embed/>
                  <p:pic>
                    <p:nvPicPr>
                      <p:cNvPr id="8683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2276" y="2952750"/>
                        <a:ext cx="373063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836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625152"/>
              </p:ext>
            </p:extLst>
          </p:nvPr>
        </p:nvGraphicFramePr>
        <p:xfrm>
          <a:off x="6062663" y="2974975"/>
          <a:ext cx="285750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1" name="Equation" r:id="rId13" imgW="164880" imgH="164880" progId="Equation.DSMT4">
                  <p:embed/>
                </p:oleObj>
              </mc:Choice>
              <mc:Fallback>
                <p:oleObj name="Equation" r:id="rId13" imgW="164880" imgH="164880" progId="Equation.DSMT4">
                  <p:embed/>
                  <p:pic>
                    <p:nvPicPr>
                      <p:cNvPr id="86836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2663" y="2974975"/>
                        <a:ext cx="285750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60445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mbria" panose="02040503050406030204" pitchFamily="18" charset="0"/>
                <a:ea typeface="Cambria" panose="02040503050406030204" pitchFamily="18" charset="0"/>
              </a:rPr>
              <a:t>Discrete Cosine Transform</a:t>
            </a:r>
          </a:p>
        </p:txBody>
      </p:sp>
      <p:sp>
        <p:nvSpPr>
          <p:cNvPr id="869379" name="Rectangle 3"/>
          <p:cNvSpPr>
            <a:spLocks noChangeArrowheads="1"/>
          </p:cNvSpPr>
          <p:nvPr/>
        </p:nvSpPr>
        <p:spPr bwMode="auto">
          <a:xfrm>
            <a:off x="2238376" y="1343025"/>
            <a:ext cx="7534275" cy="40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6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70000"/>
              <a:buFont typeface="Wingdings" panose="05000000000000000000" pitchFamily="2" charset="2"/>
              <a:buChar char="q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Try in MATLAB: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f=[1 2 3];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Df1 = dct(f)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D=dctmtx(3);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Df2=D*f;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f2=D’*f;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g=[1 2 3; 4 5 6; 7 8 9];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Dg1=dct2(g);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sz="1400">
                <a:latin typeface="Cambria" panose="02040503050406030204" pitchFamily="18" charset="0"/>
                <a:ea typeface="Cambria" panose="02040503050406030204" pitchFamily="18" charset="0"/>
              </a:rPr>
              <a:t>Dg2=D*g*D’;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251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THANK YOU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3875-F278-479A-A9ED-6926CAEEA61D}" type="datetime1">
              <a:rPr lang="en-US" smtClean="0"/>
              <a:t>7/20/2023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38EF2-3B4A-43EB-A07E-4B2FF3B02AD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35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Trigonometric Fourier Series - Example</a:t>
            </a:r>
          </a:p>
        </p:txBody>
      </p:sp>
      <p:pic>
        <p:nvPicPr>
          <p:cNvPr id="1843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79" b="18130"/>
          <a:stretch>
            <a:fillRect/>
          </a:stretch>
        </p:blipFill>
        <p:spPr bwMode="auto">
          <a:xfrm>
            <a:off x="3124200" y="1828801"/>
            <a:ext cx="6019800" cy="46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164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10805" y="365125"/>
            <a:ext cx="10742995" cy="1448500"/>
          </a:xfrm>
        </p:spPr>
        <p:txBody>
          <a:bodyPr/>
          <a:lstStyle/>
          <a:p>
            <a:r>
              <a:rPr lang="en-US" altLang="en-US" smtClean="0">
                <a:latin typeface="Cambria" panose="02040503050406030204" pitchFamily="18" charset="0"/>
                <a:ea typeface="Cambria" panose="02040503050406030204" pitchFamily="18" charset="0"/>
              </a:rPr>
              <a:t>Trigonometric Fourier Series - Example</a:t>
            </a:r>
          </a:p>
        </p:txBody>
      </p:sp>
      <p:pic>
        <p:nvPicPr>
          <p:cNvPr id="1945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1" y="1981199"/>
            <a:ext cx="7051677" cy="417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37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2482</Words>
  <Application>Microsoft Office PowerPoint</Application>
  <PresentationFormat>Widescreen</PresentationFormat>
  <Paragraphs>607</Paragraphs>
  <Slides>77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Arial</vt:lpstr>
      <vt:lpstr>Calibri</vt:lpstr>
      <vt:lpstr>Calibri Light</vt:lpstr>
      <vt:lpstr>Cambria</vt:lpstr>
      <vt:lpstr>Times New Roman</vt:lpstr>
      <vt:lpstr>Wingdings</vt:lpstr>
      <vt:lpstr>Office Theme</vt:lpstr>
      <vt:lpstr>Microsoft Equation 3.0</vt:lpstr>
      <vt:lpstr>MathType 6.0 Equation</vt:lpstr>
      <vt:lpstr>Equation</vt:lpstr>
      <vt:lpstr>Fourier transform of sampled functions   &amp;  Sampling theorem, Aliasing, Obtaining the DFT from the Continuous Transform of a Sampled Function</vt:lpstr>
      <vt:lpstr>Image Transforms</vt:lpstr>
      <vt:lpstr>Representative Forward/Inverse Equations</vt:lpstr>
      <vt:lpstr>Kernel Properties</vt:lpstr>
      <vt:lpstr>Kernel Properties (cont’d)</vt:lpstr>
      <vt:lpstr>Trigonometric Fourier Series</vt:lpstr>
      <vt:lpstr>Trigonometric Fourier Series (cont’d)</vt:lpstr>
      <vt:lpstr>Trigonometric Fourier Series - Example</vt:lpstr>
      <vt:lpstr>Trigonometric Fourier Series - Example</vt:lpstr>
      <vt:lpstr>Exponential Fourier Series</vt:lpstr>
      <vt:lpstr>Continuous Fourier Transform (FT)</vt:lpstr>
      <vt:lpstr>Interpreting the Fourier Transform (FT)</vt:lpstr>
      <vt:lpstr>FT - Definitions</vt:lpstr>
      <vt:lpstr>Why is FT Useful?</vt:lpstr>
      <vt:lpstr>Frequency Filtering: Main Steps</vt:lpstr>
      <vt:lpstr>Example: Removing undesirable frequencies</vt:lpstr>
      <vt:lpstr>How do frequencies show up in an image?</vt:lpstr>
      <vt:lpstr>Common FT Pairs</vt:lpstr>
      <vt:lpstr>Rectangle function</vt:lpstr>
      <vt:lpstr>Duality Property</vt:lpstr>
      <vt:lpstr>Impulse or “delta” function</vt:lpstr>
      <vt:lpstr>Impulse (“delta”) (cont’d)</vt:lpstr>
      <vt:lpstr>What is the FT of δ(x)? </vt:lpstr>
      <vt:lpstr>“Train” of impulses function</vt:lpstr>
      <vt:lpstr>What is the FT of a s(x)?</vt:lpstr>
      <vt:lpstr>Spatial/frequency shifts (translation)</vt:lpstr>
      <vt:lpstr>Cosine function</vt:lpstr>
      <vt:lpstr>Sine function</vt:lpstr>
      <vt:lpstr>Extending FT in 2D</vt:lpstr>
      <vt:lpstr>2D rectangle function</vt:lpstr>
      <vt:lpstr>Discrete Fourier Transform (DFT)</vt:lpstr>
      <vt:lpstr>Representing Sampling Mathematically</vt:lpstr>
      <vt:lpstr>What is the FT of s(x)f(x) ?</vt:lpstr>
      <vt:lpstr>What is the FT of s(x)f(x)? (cont’d)</vt:lpstr>
      <vt:lpstr>Discrete Fourier Transform (DFT)</vt:lpstr>
      <vt:lpstr>Discrete Fourier Transform (DFT) (cont’d)</vt:lpstr>
      <vt:lpstr>Discrete Fourier Transform (DFT) (cont’d)</vt:lpstr>
      <vt:lpstr>Example</vt:lpstr>
      <vt:lpstr>How to correctly sample f(x)?</vt:lpstr>
      <vt:lpstr>How to correctly sample f(x)? (cont’d)</vt:lpstr>
      <vt:lpstr>Extending DFT to 2D</vt:lpstr>
      <vt:lpstr>Extending DFT to 2D (cont’d)</vt:lpstr>
      <vt:lpstr>Properties of 2D DFT &amp;   Relationship between spatial and frequency interval, Translation and Rotation, Periodicity, symmetric properties</vt:lpstr>
      <vt:lpstr>2D DFT Interpretation</vt:lpstr>
      <vt:lpstr>How to visualize DFT?</vt:lpstr>
      <vt:lpstr>How to visualize DFT? (cont’d)</vt:lpstr>
      <vt:lpstr>DFT Properties: (1) Separability</vt:lpstr>
      <vt:lpstr>DFT Properties: (1) Separability (cont’d)</vt:lpstr>
      <vt:lpstr>DFT Properties: (1) Separability (cont’d)</vt:lpstr>
      <vt:lpstr>DFT Properties: (1) Separability (cont’d)</vt:lpstr>
      <vt:lpstr>DFT Properties: (2) Periodicity</vt:lpstr>
      <vt:lpstr>DFT Properties: (3) Symmetry</vt:lpstr>
      <vt:lpstr>DFT Properties: (4) Translation</vt:lpstr>
      <vt:lpstr>DFT Properties: (4) Translation (cont’d)</vt:lpstr>
      <vt:lpstr>DFT Properties: (4) Translation (cont’d)</vt:lpstr>
      <vt:lpstr>DFT Properties: (4) Translation (cont’d)</vt:lpstr>
      <vt:lpstr>DFT Properties: (4) Translation (cont’d)</vt:lpstr>
      <vt:lpstr>DFT Properties: (5) Rotation</vt:lpstr>
      <vt:lpstr>DFT Properties: (6) Addition/Multiplication</vt:lpstr>
      <vt:lpstr>DFT Properties: (7) Scale</vt:lpstr>
      <vt:lpstr>DFT Properties: (8) Average value</vt:lpstr>
      <vt:lpstr>Magnitude and Phase of DFT</vt:lpstr>
      <vt:lpstr>Magnitude and Phase of DFT (cont’d)</vt:lpstr>
      <vt:lpstr>Magnitude and Phase of DFT (cont’d)</vt:lpstr>
      <vt:lpstr>Fast Fourier Transform FFT  &amp;  Discrete Cosine Transform</vt:lpstr>
      <vt:lpstr>Discrete Cosine Transform</vt:lpstr>
      <vt:lpstr>Discrete Cosine Transform</vt:lpstr>
      <vt:lpstr>Discrete Cosine Transform</vt:lpstr>
      <vt:lpstr>DCT and DFT</vt:lpstr>
      <vt:lpstr>Discrete Cosine Transform</vt:lpstr>
      <vt:lpstr>Discrete Cosine Transform</vt:lpstr>
      <vt:lpstr>Discrete Cosine Transform</vt:lpstr>
      <vt:lpstr>Discrete Cosine Transform</vt:lpstr>
      <vt:lpstr>Discrete Cosine Transform</vt:lpstr>
      <vt:lpstr>Discrete Cosine Transform</vt:lpstr>
      <vt:lpstr>Discrete Cosine Transform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sofia</dc:creator>
  <cp:lastModifiedBy>sofia</cp:lastModifiedBy>
  <cp:revision>113</cp:revision>
  <dcterms:created xsi:type="dcterms:W3CDTF">2023-07-13T02:52:52Z</dcterms:created>
  <dcterms:modified xsi:type="dcterms:W3CDTF">2023-07-20T04:43:31Z</dcterms:modified>
</cp:coreProperties>
</file>